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0"/>
  </p:notesMasterIdLst>
  <p:sldIdLst>
    <p:sldId id="262" r:id="rId5"/>
    <p:sldId id="280" r:id="rId6"/>
    <p:sldId id="269" r:id="rId7"/>
    <p:sldId id="271" r:id="rId8"/>
    <p:sldId id="277" r:id="rId9"/>
    <p:sldId id="279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3001" userDrawn="1">
          <p15:clr>
            <a:srgbClr val="A4A3A4"/>
          </p15:clr>
        </p15:guide>
        <p15:guide id="5" orient="horz" pos="4201" userDrawn="1">
          <p15:clr>
            <a:srgbClr val="A4A3A4"/>
          </p15:clr>
        </p15:guide>
        <p15:guide id="6" orient="horz" pos="2591" userDrawn="1">
          <p15:clr>
            <a:srgbClr val="A4A3A4"/>
          </p15:clr>
        </p15:guide>
        <p15:guide id="7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FF"/>
    <a:srgbClr val="0000C8"/>
    <a:srgbClr val="0000CC"/>
    <a:srgbClr val="0000A2"/>
    <a:srgbClr val="6600FF"/>
    <a:srgbClr val="3333CC"/>
    <a:srgbClr val="006699"/>
    <a:srgbClr val="FF0000"/>
    <a:srgbClr val="BB4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4" autoAdjust="0"/>
    <p:restoredTop sz="96350" autoAdjust="0"/>
  </p:normalViewPr>
  <p:slideViewPr>
    <p:cSldViewPr snapToGrid="0">
      <p:cViewPr varScale="1">
        <p:scale>
          <a:sx n="105" d="100"/>
          <a:sy n="105" d="100"/>
        </p:scale>
        <p:origin x="730" y="67"/>
      </p:cViewPr>
      <p:guideLst>
        <p:guide orient="horz" pos="618"/>
        <p:guide pos="325"/>
        <p:guide pos="7446"/>
        <p:guide pos="3001"/>
        <p:guide orient="horz" pos="4201"/>
        <p:guide orient="horz" pos="2591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9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2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65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378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75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728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8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8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5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5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4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69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7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96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4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8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55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hyperlink" Target="https://youtu.be/QMTub6tcggk?list=PLQkK7txx_NNbGpflRjSbJTg18-XXOcoId&amp;t=59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00.png"/><Relationship Id="rId12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0" Type="http://schemas.openxmlformats.org/officeDocument/2006/relationships/image" Target="../media/image330.png"/><Relationship Id="rId9" Type="http://schemas.openxmlformats.org/officeDocument/2006/relationships/image" Target="../media/image320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9.png"/><Relationship Id="rId7" Type="http://schemas.openxmlformats.org/officeDocument/2006/relationships/image" Target="../media/image310.png"/><Relationship Id="rId12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hyperlink" Target="https://youtu.be/QMTub6tcggk?list=PLQkK7txx_NNbGpflRjSbJTg18-XXOcoId&amp;t=162" TargetMode="External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7.png"/><Relationship Id="rId5" Type="http://schemas.openxmlformats.org/officeDocument/2006/relationships/image" Target="../media/image43.png"/><Relationship Id="rId10" Type="http://schemas.openxmlformats.org/officeDocument/2006/relationships/hyperlink" Target="https://youtu.be/gZTNBRYjyo8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7.png"/><Relationship Id="rId5" Type="http://schemas.openxmlformats.org/officeDocument/2006/relationships/image" Target="../media/image47.png"/><Relationship Id="rId10" Type="http://schemas.openxmlformats.org/officeDocument/2006/relationships/hyperlink" Target="https://youtu.be/_3hKVZmCyjI" TargetMode="External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1" Type="http://schemas.openxmlformats.org/officeDocument/2006/relationships/hyperlink" Target="https://youtu.be/_3hKVZmCyjI?list=PLQkK7txx_NNbGpflRjSbJTg18-XXOcoId&amp;t=30" TargetMode="External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52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60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youtu.be/ZWV4-op7iAw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hVeVrYuKloQ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7.png"/><Relationship Id="rId3" Type="http://schemas.openxmlformats.org/officeDocument/2006/relationships/image" Target="../media/image14.png"/><Relationship Id="rId12" Type="http://schemas.openxmlformats.org/officeDocument/2006/relationships/image" Target="../media/image15.png"/><Relationship Id="rId17" Type="http://schemas.openxmlformats.org/officeDocument/2006/relationships/hyperlink" Target="https://youtu.be/hVeVrYuKloQ?list=PLQkK7txx_NNbGpflRjSbJTg18-XXOcoId&amp;t=86" TargetMode="External"/><Relationship Id="rId2" Type="http://schemas.openxmlformats.org/officeDocument/2006/relationships/image" Target="../media/image13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0.png"/><Relationship Id="rId15" Type="http://schemas.openxmlformats.org/officeDocument/2006/relationships/image" Target="../media/image18.png"/><Relationship Id="rId10" Type="http://schemas.openxmlformats.org/officeDocument/2006/relationships/image" Target="../media/image130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12" Type="http://schemas.openxmlformats.org/officeDocument/2006/relationships/image" Target="../media/image15.png"/><Relationship Id="rId17" Type="http://schemas.openxmlformats.org/officeDocument/2006/relationships/image" Target="../media/image7.png"/><Relationship Id="rId2" Type="http://schemas.openxmlformats.org/officeDocument/2006/relationships/image" Target="../media/image20.png"/><Relationship Id="rId16" Type="http://schemas.openxmlformats.org/officeDocument/2006/relationships/hyperlink" Target="https://youtu.be/hVeVrYuKloQ?list=PLQkK7txx_NNbGpflRjSbJTg18-XXOcoId&amp;t=189" TargetMode="Externa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0.png"/><Relationship Id="rId15" Type="http://schemas.openxmlformats.org/officeDocument/2006/relationships/image" Target="../media/image18.png"/><Relationship Id="rId10" Type="http://schemas.openxmlformats.org/officeDocument/2006/relationships/image" Target="../media/image130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Relationship Id="rId14" Type="http://schemas.openxmlformats.org/officeDocument/2006/relationships/hyperlink" Target="https://youtu.be/70i2AfyxwY8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1.png"/><Relationship Id="rId7" Type="http://schemas.openxmlformats.org/officeDocument/2006/relationships/image" Target="../media/image321.png"/><Relationship Id="rId12" Type="http://schemas.openxmlformats.org/officeDocument/2006/relationships/image" Target="../media/image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1.png"/><Relationship Id="rId11" Type="http://schemas.openxmlformats.org/officeDocument/2006/relationships/hyperlink" Target="https://youtu.be/QMTub6tcggk" TargetMode="External"/><Relationship Id="rId5" Type="http://schemas.openxmlformats.org/officeDocument/2006/relationships/image" Target="../media/image300.png"/><Relationship Id="rId10" Type="http://schemas.openxmlformats.org/officeDocument/2006/relationships/image" Target="../media/image35.png"/><Relationship Id="rId4" Type="http://schemas.openxmlformats.org/officeDocument/2006/relationships/image" Target="../media/image291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cap="none">
                <a:effectLst/>
              </a:rPr>
              <a:t>BJT &amp; Transducers</a:t>
            </a:r>
            <a:endParaRPr lang="en-US" sz="3200" cap="none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31558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Some questions relating to bipolar junction </a:t>
            </a:r>
            <a:r>
              <a:rPr lang="en-US" sz="1600" smtClean="0"/>
              <a:t>transistors </a:t>
            </a:r>
            <a:r>
              <a:rPr lang="en-US" sz="1600"/>
              <a:t>and transducers </a:t>
            </a:r>
            <a:r>
              <a:rPr lang="en-US" sz="1600" smtClean="0"/>
              <a:t>in some </a:t>
            </a:r>
            <a:r>
              <a:rPr lang="en-US" sz="1600" b="1">
                <a:solidFill>
                  <a:srgbClr val="FFFF00"/>
                </a:solidFill>
              </a:rPr>
              <a:t>past</a:t>
            </a:r>
            <a:r>
              <a:rPr lang="en-US" sz="1600"/>
              <a:t> </a:t>
            </a:r>
            <a:r>
              <a:rPr lang="en-US" sz="1600" b="1">
                <a:solidFill>
                  <a:srgbClr val="FFFF00"/>
                </a:solidFill>
              </a:rPr>
              <a:t>examination</a:t>
            </a:r>
            <a:r>
              <a:rPr lang="en-US" sz="1600"/>
              <a:t> papers are </a:t>
            </a:r>
            <a:r>
              <a:rPr lang="en-US" sz="1600" b="1">
                <a:solidFill>
                  <a:srgbClr val="FFFF00"/>
                </a:solidFill>
              </a:rPr>
              <a:t>modified</a:t>
            </a:r>
            <a:r>
              <a:rPr lang="en-US" sz="1600"/>
              <a:t> to be revision questions here.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/>
              <a:t>Unit 21 BJT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/>
              <a:t>Unit 22 </a:t>
            </a:r>
            <a:r>
              <a:rPr lang="en-US" sz="1600" smtClean="0"/>
              <a:t>Transducers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32759" y="655461"/>
                <a:ext cx="9746449" cy="1252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42925" marR="0" lvl="0" indent="-5429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(b)	Given that the transistor has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DC</m:t>
                        </m:r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of </a:t>
                </a:r>
                <a:r>
                  <a:rPr kumimoji="0" lang="en-SG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200 </a:t>
                </a:r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CE</m:t>
                        </m:r>
                        <m:d>
                          <m:dPr>
                            <m:ctrlPr>
                              <a:rPr kumimoji="0" lang="en-SG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SG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sat</m:t>
                            </m:r>
                          </m:e>
                        </m:d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of 0.2 V, and the forward voltage of the LED is </a:t>
                </a:r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2</a:t>
                </a:r>
                <a:r>
                  <a:rPr kumimoji="0" lang="en-SG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V, calculate the minimum base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B</m:t>
                        </m:r>
                        <m:d>
                          <m:dPr>
                            <m:ctrlPr>
                              <a:rPr kumimoji="0" lang="en-SG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SG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min</m:t>
                            </m:r>
                          </m:e>
                        </m:d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to saturate the transistor.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59" y="655461"/>
                <a:ext cx="9746449" cy="1252138"/>
              </a:xfrm>
              <a:prstGeom prst="rect">
                <a:avLst/>
              </a:prstGeom>
              <a:blipFill>
                <a:blip r:embed="rId2"/>
                <a:stretch>
                  <a:fillRect l="-1001" t="-4390" b="-78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1193406" y="1921453"/>
            <a:ext cx="5774714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</a:p>
          <a:p>
            <a:pPr marL="536575" marR="0" lvl="0" indent="-536575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When the transistor is saturated,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97990" y="2791898"/>
                <a:ext cx="3739770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CE</m:t>
                        </m:r>
                      </m:sub>
                    </m:sSub>
                    <m:r>
                      <a:rPr kumimoji="0" lang="en-SG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SG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CE</m:t>
                        </m:r>
                        <m:d>
                          <m:dPr>
                            <m:ctrlPr>
                              <a:rPr kumimoji="0" lang="en-SG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SG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sat</m:t>
                            </m:r>
                          </m:e>
                        </m:d>
                      </m:sub>
                    </m:sSub>
                    <m:r>
                      <a:rPr kumimoji="0" lang="en-SG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=0.2</m:t>
                    </m:r>
                    <m:r>
                      <a:rPr kumimoji="0" lang="en-SG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SG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V</m:t>
                    </m:r>
                  </m:oMath>
                </a14:m>
                <a:r>
                  <a:rPr kumimoji="0" lang="en-SG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, and</a:t>
                </a:r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990" y="2791898"/>
                <a:ext cx="3739770" cy="566630"/>
              </a:xfrm>
              <a:prstGeom prst="rect">
                <a:avLst/>
              </a:prstGeom>
              <a:blipFill>
                <a:blip r:embed="rId3"/>
                <a:stretch>
                  <a:fillRect l="-489" b="-1397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2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6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S2 B1 (modified)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7036150" y="1742965"/>
            <a:ext cx="5050372" cy="3856990"/>
            <a:chOff x="3540782" y="1517315"/>
            <a:chExt cx="5050372" cy="3856990"/>
          </a:xfrm>
        </p:grpSpPr>
        <p:sp>
          <p:nvSpPr>
            <p:cNvPr id="66" name="Freeform 65"/>
            <p:cNvSpPr/>
            <p:nvPr/>
          </p:nvSpPr>
          <p:spPr>
            <a:xfrm>
              <a:off x="4480906" y="3744348"/>
              <a:ext cx="3359146" cy="1354291"/>
            </a:xfrm>
            <a:custGeom>
              <a:avLst/>
              <a:gdLst>
                <a:gd name="connsiteX0" fmla="*/ 3360420 w 3360420"/>
                <a:gd name="connsiteY0" fmla="*/ 0 h 1303020"/>
                <a:gd name="connsiteX1" fmla="*/ 3360420 w 3360420"/>
                <a:gd name="connsiteY1" fmla="*/ 1303020 h 1303020"/>
                <a:gd name="connsiteX2" fmla="*/ 0 w 3360420"/>
                <a:gd name="connsiteY2" fmla="*/ 1303020 h 1303020"/>
                <a:gd name="connsiteX3" fmla="*/ 0 w 3360420"/>
                <a:gd name="connsiteY3" fmla="*/ 803910 h 1303020"/>
                <a:gd name="connsiteX0" fmla="*/ 3362327 w 3362327"/>
                <a:gd name="connsiteY0" fmla="*/ 0 h 1303020"/>
                <a:gd name="connsiteX1" fmla="*/ 3362327 w 3362327"/>
                <a:gd name="connsiteY1" fmla="*/ 1303020 h 1303020"/>
                <a:gd name="connsiteX2" fmla="*/ 1907 w 3362327"/>
                <a:gd name="connsiteY2" fmla="*/ 1303020 h 1303020"/>
                <a:gd name="connsiteX3" fmla="*/ 0 w 3362327"/>
                <a:gd name="connsiteY3" fmla="*/ 778250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327" h="1303020">
                  <a:moveTo>
                    <a:pt x="3362327" y="0"/>
                  </a:moveTo>
                  <a:lnTo>
                    <a:pt x="3362327" y="1303020"/>
                  </a:lnTo>
                  <a:lnTo>
                    <a:pt x="1907" y="1303020"/>
                  </a:lnTo>
                  <a:cubicBezTo>
                    <a:pt x="1271" y="1128097"/>
                    <a:pt x="636" y="953173"/>
                    <a:pt x="0" y="77825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7" name="Line 56"/>
            <p:cNvSpPr>
              <a:spLocks noChangeShapeType="1"/>
            </p:cNvSpPr>
            <p:nvPr/>
          </p:nvSpPr>
          <p:spPr bwMode="auto">
            <a:xfrm rot="16200000" flipH="1">
              <a:off x="6220151" y="2885270"/>
              <a:ext cx="26718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8" name="Line 56"/>
            <p:cNvSpPr>
              <a:spLocks noChangeShapeType="1"/>
            </p:cNvSpPr>
            <p:nvPr/>
          </p:nvSpPr>
          <p:spPr bwMode="auto">
            <a:xfrm rot="16200000" flipH="1">
              <a:off x="6202952" y="1668556"/>
              <a:ext cx="302481" cy="0"/>
            </a:xfrm>
            <a:prstGeom prst="line">
              <a:avLst/>
            </a:prstGeom>
            <a:noFill/>
            <a:ln w="31750" cap="rnd">
              <a:solidFill>
                <a:srgbClr val="CC00CC"/>
              </a:solidFill>
              <a:round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9" name="Line 77"/>
            <p:cNvSpPr>
              <a:spLocks noChangeShapeType="1"/>
            </p:cNvSpPr>
            <p:nvPr/>
          </p:nvSpPr>
          <p:spPr bwMode="auto">
            <a:xfrm rot="16200000">
              <a:off x="5071768" y="3067847"/>
              <a:ext cx="0" cy="623415"/>
            </a:xfrm>
            <a:prstGeom prst="line">
              <a:avLst/>
            </a:prstGeom>
            <a:noFill/>
            <a:ln w="317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0" name="Line 35"/>
            <p:cNvSpPr>
              <a:spLocks noChangeShapeType="1"/>
            </p:cNvSpPr>
            <p:nvPr/>
          </p:nvSpPr>
          <p:spPr bwMode="auto">
            <a:xfrm>
              <a:off x="5279988" y="3628602"/>
              <a:ext cx="340162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" name="Freeform 36"/>
            <p:cNvSpPr>
              <a:spLocks/>
            </p:cNvSpPr>
            <p:nvPr/>
          </p:nvSpPr>
          <p:spPr bwMode="auto">
            <a:xfrm>
              <a:off x="4482742" y="3628602"/>
              <a:ext cx="373012" cy="49311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31750" cap="rnd" cmpd="sng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2" name="Line 41"/>
            <p:cNvSpPr>
              <a:spLocks noChangeShapeType="1"/>
            </p:cNvSpPr>
            <p:nvPr/>
          </p:nvSpPr>
          <p:spPr bwMode="auto">
            <a:xfrm>
              <a:off x="6351898" y="4254738"/>
              <a:ext cx="0" cy="850653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4800835" y="2954393"/>
                  <a:ext cx="55293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00835" y="2954393"/>
                  <a:ext cx="552934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 bwMode="auto">
                <a:xfrm>
                  <a:off x="6435005" y="1652242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 smtClean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330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35005" y="1652242"/>
                  <a:ext cx="813214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8271" r="-5263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4660800" y="3740062"/>
                  <a:ext cx="8100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60800" y="3740062"/>
                  <a:ext cx="810012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Line 56"/>
            <p:cNvSpPr>
              <a:spLocks noChangeShapeType="1"/>
            </p:cNvSpPr>
            <p:nvPr/>
          </p:nvSpPr>
          <p:spPr bwMode="auto">
            <a:xfrm rot="16200000" flipH="1">
              <a:off x="6225536" y="2370269"/>
              <a:ext cx="25641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620151" y="3018864"/>
              <a:ext cx="891374" cy="1235875"/>
              <a:chOff x="8844970" y="1555562"/>
              <a:chExt cx="891374" cy="1235875"/>
            </a:xfrm>
          </p:grpSpPr>
          <p:sp>
            <p:nvSpPr>
              <p:cNvPr id="156" name="Oval 5"/>
              <p:cNvSpPr>
                <a:spLocks noChangeArrowheads="1"/>
              </p:cNvSpPr>
              <p:nvPr/>
            </p:nvSpPr>
            <p:spPr bwMode="auto">
              <a:xfrm>
                <a:off x="9041838" y="1810489"/>
                <a:ext cx="694506" cy="705151"/>
              </a:xfrm>
              <a:prstGeom prst="ellipse">
                <a:avLst/>
              </a:prstGeom>
              <a:solidFill>
                <a:srgbClr val="FFFF99"/>
              </a:solidFill>
              <a:ln w="3175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7" name="Line 6"/>
              <p:cNvSpPr>
                <a:spLocks noChangeShapeType="1"/>
              </p:cNvSpPr>
              <p:nvPr/>
            </p:nvSpPr>
            <p:spPr bwMode="auto">
              <a:xfrm>
                <a:off x="9242807" y="1932735"/>
                <a:ext cx="1367" cy="457676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8" name="Line 7"/>
              <p:cNvSpPr>
                <a:spLocks noChangeShapeType="1"/>
              </p:cNvSpPr>
              <p:nvPr/>
            </p:nvSpPr>
            <p:spPr bwMode="auto">
              <a:xfrm>
                <a:off x="9253745" y="2251767"/>
                <a:ext cx="340417" cy="198277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9" name="Line 8"/>
              <p:cNvSpPr>
                <a:spLocks noChangeShapeType="1"/>
              </p:cNvSpPr>
              <p:nvPr/>
            </p:nvSpPr>
            <p:spPr bwMode="auto">
              <a:xfrm flipV="1">
                <a:off x="9255112" y="1874594"/>
                <a:ext cx="322645" cy="199768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0" name="Line 11"/>
              <p:cNvSpPr>
                <a:spLocks noChangeShapeType="1"/>
              </p:cNvSpPr>
              <p:nvPr/>
            </p:nvSpPr>
            <p:spPr bwMode="auto">
              <a:xfrm flipV="1">
                <a:off x="9578428" y="1555562"/>
                <a:ext cx="0" cy="324994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1" name="Line 9"/>
              <p:cNvSpPr>
                <a:spLocks noChangeShapeType="1"/>
              </p:cNvSpPr>
              <p:nvPr/>
            </p:nvSpPr>
            <p:spPr bwMode="auto">
              <a:xfrm flipV="1">
                <a:off x="8844970" y="2159336"/>
                <a:ext cx="385533" cy="0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2" name="Line 10"/>
              <p:cNvSpPr>
                <a:spLocks noChangeShapeType="1"/>
              </p:cNvSpPr>
              <p:nvPr/>
            </p:nvSpPr>
            <p:spPr bwMode="auto">
              <a:xfrm rot="10800000" flipV="1">
                <a:off x="9578430" y="2463328"/>
                <a:ext cx="0" cy="328109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49255" y="4107110"/>
                  <a:ext cx="62869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9255" y="4107110"/>
                  <a:ext cx="628691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Freeform 55"/>
            <p:cNvSpPr>
              <a:spLocks/>
            </p:cNvSpPr>
            <p:nvPr/>
          </p:nvSpPr>
          <p:spPr bwMode="auto">
            <a:xfrm rot="16200000" flipH="1">
              <a:off x="4277049" y="4229704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BB43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7659792" y="3520255"/>
              <a:ext cx="360000" cy="223621"/>
              <a:chOff x="10894136" y="2594625"/>
              <a:chExt cx="360000" cy="223621"/>
            </a:xfrm>
          </p:grpSpPr>
          <p:sp>
            <p:nvSpPr>
              <p:cNvPr id="152" name="Line 66"/>
              <p:cNvSpPr>
                <a:spLocks noChangeShapeType="1"/>
              </p:cNvSpPr>
              <p:nvPr/>
            </p:nvSpPr>
            <p:spPr bwMode="auto">
              <a:xfrm rot="16200000" flipH="1">
                <a:off x="11074136" y="2414625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3" name="Line 67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95782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4" name="Line 68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63706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5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11074136" y="2744863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923424" y="3273791"/>
                  <a:ext cx="66773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2000">
                      <a:solidFill>
                        <a:prstClr val="black"/>
                      </a:solidFill>
                    </a:rPr>
                    <a:t>9</a:t>
                  </a: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 V</a:t>
                  </a: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3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23424" y="3273791"/>
                  <a:ext cx="667730" cy="707886"/>
                </a:xfrm>
                <a:prstGeom prst="rect">
                  <a:avLst/>
                </a:prstGeom>
                <a:blipFill>
                  <a:blip r:embed="rId9"/>
                  <a:stretch>
                    <a:fillRect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84"/>
            <p:cNvGrpSpPr/>
            <p:nvPr/>
          </p:nvGrpSpPr>
          <p:grpSpPr>
            <a:xfrm>
              <a:off x="6215772" y="2505390"/>
              <a:ext cx="276703" cy="248119"/>
              <a:chOff x="9459641" y="1651566"/>
              <a:chExt cx="276703" cy="248119"/>
            </a:xfrm>
            <a:solidFill>
              <a:srgbClr val="FF0000"/>
            </a:solidFill>
          </p:grpSpPr>
          <p:sp>
            <p:nvSpPr>
              <p:cNvPr id="150" name="Isosceles Triangle 149"/>
              <p:cNvSpPr/>
              <p:nvPr/>
            </p:nvSpPr>
            <p:spPr>
              <a:xfrm flipV="1">
                <a:off x="9473532" y="1651566"/>
                <a:ext cx="248920" cy="217590"/>
              </a:xfrm>
              <a:prstGeom prst="triangl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/>
              <p:cNvCxnSpPr/>
              <p:nvPr/>
            </p:nvCxnSpPr>
            <p:spPr>
              <a:xfrm>
                <a:off x="9459641" y="1899685"/>
                <a:ext cx="276703" cy="0"/>
              </a:xfrm>
              <a:prstGeom prst="line">
                <a:avLst/>
              </a:prstGeom>
              <a:grpFill/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/>
            <p:cNvCxnSpPr/>
            <p:nvPr/>
          </p:nvCxnSpPr>
          <p:spPr>
            <a:xfrm>
              <a:off x="6528091" y="2554102"/>
              <a:ext cx="157866" cy="1497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26330" y="2668099"/>
              <a:ext cx="157866" cy="1497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6191333" y="5101460"/>
              <a:ext cx="324000" cy="272845"/>
              <a:chOff x="9009284" y="4074487"/>
              <a:chExt cx="324000" cy="272845"/>
            </a:xfrm>
          </p:grpSpPr>
          <p:sp>
            <p:nvSpPr>
              <p:cNvPr id="146" name="Line 38"/>
              <p:cNvSpPr>
                <a:spLocks noChangeShapeType="1"/>
              </p:cNvSpPr>
              <p:nvPr/>
            </p:nvSpPr>
            <p:spPr bwMode="auto">
              <a:xfrm>
                <a:off x="9009284" y="4224196"/>
                <a:ext cx="324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7" name="Line 39"/>
              <p:cNvSpPr>
                <a:spLocks noChangeShapeType="1"/>
              </p:cNvSpPr>
              <p:nvPr/>
            </p:nvSpPr>
            <p:spPr bwMode="auto">
              <a:xfrm>
                <a:off x="9072284" y="4285764"/>
                <a:ext cx="198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8" name="Line 40"/>
              <p:cNvSpPr>
                <a:spLocks noChangeShapeType="1"/>
              </p:cNvSpPr>
              <p:nvPr/>
            </p:nvSpPr>
            <p:spPr bwMode="auto">
              <a:xfrm>
                <a:off x="9126284" y="4347332"/>
                <a:ext cx="90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9" name="Line 41"/>
              <p:cNvSpPr>
                <a:spLocks noChangeShapeType="1"/>
              </p:cNvSpPr>
              <p:nvPr/>
            </p:nvSpPr>
            <p:spPr bwMode="auto">
              <a:xfrm>
                <a:off x="9171284" y="4074487"/>
                <a:ext cx="0" cy="149709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6" name="Freeform 105"/>
            <p:cNvSpPr/>
            <p:nvPr/>
          </p:nvSpPr>
          <p:spPr>
            <a:xfrm>
              <a:off x="4482741" y="1517315"/>
              <a:ext cx="3357311" cy="1998434"/>
            </a:xfrm>
            <a:custGeom>
              <a:avLst/>
              <a:gdLst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822960 h 1985010"/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447042 h 19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850" h="1985010">
                  <a:moveTo>
                    <a:pt x="3371850" y="1985010"/>
                  </a:moveTo>
                  <a:lnTo>
                    <a:pt x="3371850" y="0"/>
                  </a:lnTo>
                  <a:lnTo>
                    <a:pt x="0" y="0"/>
                  </a:lnTo>
                  <a:lnTo>
                    <a:pt x="0" y="447042"/>
                  </a:lnTo>
                </a:path>
              </a:pathLst>
            </a:custGeom>
            <a:noFill/>
            <a:ln w="31750" cap="rnd"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10" name="Freeform 55"/>
            <p:cNvSpPr>
              <a:spLocks/>
            </p:cNvSpPr>
            <p:nvPr/>
          </p:nvSpPr>
          <p:spPr bwMode="auto">
            <a:xfrm flipH="1">
              <a:off x="4852686" y="3522082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9" name="Freeform 55"/>
            <p:cNvSpPr>
              <a:spLocks/>
            </p:cNvSpPr>
            <p:nvPr/>
          </p:nvSpPr>
          <p:spPr bwMode="auto">
            <a:xfrm rot="16260000" flipH="1">
              <a:off x="6148200" y="1921873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540782" y="2946511"/>
              <a:ext cx="504000" cy="7200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22" name="Straight Connector 121"/>
            <p:cNvCxnSpPr>
              <a:stCxn id="125" idx="3"/>
              <a:endCxn id="125" idx="3"/>
            </p:cNvCxnSpPr>
            <p:nvPr/>
          </p:nvCxnSpPr>
          <p:spPr>
            <a:xfrm>
              <a:off x="4044782" y="309490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/>
            <p:cNvGrpSpPr/>
            <p:nvPr/>
          </p:nvGrpSpPr>
          <p:grpSpPr>
            <a:xfrm>
              <a:off x="4044782" y="3094187"/>
              <a:ext cx="441876" cy="164975"/>
              <a:chOff x="4044782" y="3099902"/>
              <a:chExt cx="441876" cy="164975"/>
            </a:xfrm>
          </p:grpSpPr>
          <p:sp>
            <p:nvSpPr>
              <p:cNvPr id="144" name="Arc 143"/>
              <p:cNvSpPr/>
              <p:nvPr/>
            </p:nvSpPr>
            <p:spPr>
              <a:xfrm>
                <a:off x="4181623" y="3113706"/>
                <a:ext cx="305035" cy="151171"/>
              </a:xfrm>
              <a:prstGeom prst="arc">
                <a:avLst>
                  <a:gd name="adj1" fmla="val 17550990"/>
                  <a:gd name="adj2" fmla="val 0"/>
                </a:avLst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45" name="Straight Connector 144"/>
              <p:cNvCxnSpPr/>
              <p:nvPr/>
            </p:nvCxnSpPr>
            <p:spPr>
              <a:xfrm>
                <a:off x="4044782" y="3099902"/>
                <a:ext cx="311990" cy="13804"/>
              </a:xfrm>
              <a:prstGeom prst="line">
                <a:avLst/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Rectangle 124"/>
            <p:cNvSpPr/>
            <p:nvPr/>
          </p:nvSpPr>
          <p:spPr>
            <a:xfrm>
              <a:off x="3540782" y="3058906"/>
              <a:ext cx="504000" cy="7200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26" name="Group 125"/>
            <p:cNvGrpSpPr/>
            <p:nvPr/>
          </p:nvGrpSpPr>
          <p:grpSpPr>
            <a:xfrm flipV="1">
              <a:off x="4044782" y="2815837"/>
              <a:ext cx="441876" cy="164975"/>
              <a:chOff x="4044782" y="3099902"/>
              <a:chExt cx="441876" cy="164975"/>
            </a:xfrm>
          </p:grpSpPr>
          <p:sp>
            <p:nvSpPr>
              <p:cNvPr id="134" name="Arc 133"/>
              <p:cNvSpPr/>
              <p:nvPr/>
            </p:nvSpPr>
            <p:spPr>
              <a:xfrm>
                <a:off x="4181623" y="3113706"/>
                <a:ext cx="305035" cy="151171"/>
              </a:xfrm>
              <a:prstGeom prst="arc">
                <a:avLst>
                  <a:gd name="adj1" fmla="val 17550990"/>
                  <a:gd name="adj2" fmla="val 0"/>
                </a:avLst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43" name="Straight Connector 142"/>
              <p:cNvCxnSpPr/>
              <p:nvPr/>
            </p:nvCxnSpPr>
            <p:spPr>
              <a:xfrm>
                <a:off x="4044782" y="3099902"/>
                <a:ext cx="311990" cy="13804"/>
              </a:xfrm>
              <a:prstGeom prst="line">
                <a:avLst/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Line 56"/>
            <p:cNvSpPr>
              <a:spLocks noChangeShapeType="1"/>
            </p:cNvSpPr>
            <p:nvPr/>
          </p:nvSpPr>
          <p:spPr bwMode="auto">
            <a:xfrm rot="16200000" flipH="1">
              <a:off x="4266677" y="3414906"/>
              <a:ext cx="432134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 type="oval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 flipV="1">
              <a:off x="4480906" y="2384001"/>
              <a:ext cx="0" cy="479470"/>
            </a:xfrm>
            <a:prstGeom prst="line">
              <a:avLst/>
            </a:prstGeom>
            <a:ln w="31750" cap="rnd">
              <a:solidFill>
                <a:srgbClr val="CC009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 bwMode="auto">
                <a:xfrm>
                  <a:off x="3756993" y="1941622"/>
                  <a:ext cx="81321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6993" y="1941622"/>
                  <a:ext cx="81321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Freeform 55"/>
            <p:cNvSpPr>
              <a:spLocks/>
            </p:cNvSpPr>
            <p:nvPr/>
          </p:nvSpPr>
          <p:spPr bwMode="auto">
            <a:xfrm rot="16200000" flipH="1">
              <a:off x="4280224" y="2065669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751" y="2458103"/>
              <a:ext cx="326919" cy="41999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E84B19C-0E5F-4487-9ABB-1EE28AB6D217}"/>
                  </a:ext>
                </a:extLst>
              </p:cNvPr>
              <p:cNvSpPr txBox="1"/>
              <p:nvPr/>
            </p:nvSpPr>
            <p:spPr>
              <a:xfrm>
                <a:off x="919113" y="3344502"/>
                <a:ext cx="4629599" cy="308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68000" lvl="0" defTabSz="541338">
                  <a:lnSpc>
                    <a:spcPct val="13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SG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SG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SG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0" lang="en-SG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809625" marR="0" lvl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CC</m:t>
                              </m:r>
                            </m:sub>
                          </m:sSub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LED</m:t>
                              </m:r>
                            </m:sub>
                          </m:sSub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CE</m:t>
                              </m:r>
                              <m:d>
                                <m:dPr>
                                  <m:ctrlPr>
                                    <a:rPr kumimoji="0" lang="en-SG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SG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sat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809625" lvl="0"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9−2−0.2</m:t>
                          </m:r>
                        </m:num>
                        <m:den>
                          <m: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0.33</m:t>
                          </m:r>
                        </m:den>
                      </m:f>
                    </m:oMath>
                  </m:oMathPara>
                </a14:m>
                <a:endParaRPr lang="en-SG" sz="2400" i="1" smtClean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809625" lvl="0">
                  <a:lnSpc>
                    <a:spcPts val="48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=20.61 </m:t>
                      </m:r>
                      <m:r>
                        <m:rPr>
                          <m:sty m:val="p"/>
                        </m:rPr>
                        <a:rPr lang="en-SG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en-SG" sz="24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E84B19C-0E5F-4487-9ABB-1EE28AB6D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3" y="3344502"/>
                <a:ext cx="4629599" cy="308206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  <p:sp>
        <p:nvSpPr>
          <p:cNvPr id="80" name="Oval Callout 79"/>
          <p:cNvSpPr/>
          <p:nvPr/>
        </p:nvSpPr>
        <p:spPr>
          <a:xfrm>
            <a:off x="3882057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1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32759" y="655461"/>
                <a:ext cx="9746449" cy="1252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42925" marR="0" lvl="0" indent="-5429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(b)	Given that the transistor has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DC</m:t>
                        </m:r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of </a:t>
                </a:r>
                <a:r>
                  <a:rPr kumimoji="0" lang="en-SG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200 </a:t>
                </a:r>
                <a:r>
                  <a:rPr kumimoji="0" lang="en-SG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CE</m:t>
                        </m:r>
                        <m:d>
                          <m:dPr>
                            <m:ctrlPr>
                              <a:rPr kumimoji="0" lang="en-SG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SG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sat</m:t>
                            </m:r>
                          </m:e>
                        </m:d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of 0.2 V, and the forward voltage of the LED is </a:t>
                </a:r>
                <a:r>
                  <a:rPr lang="en-SG" sz="2400">
                    <a:solidFill>
                      <a:prstClr val="black"/>
                    </a:solidFill>
                    <a:latin typeface="Cambria" panose="02040503050406030204" pitchFamily="18" charset="0"/>
                  </a:rPr>
                  <a:t>2</a:t>
                </a:r>
                <a:r>
                  <a:rPr kumimoji="0" lang="en-SG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SG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V, calculate the minimum base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B</m:t>
                        </m:r>
                        <m:d>
                          <m:dPr>
                            <m:ctrlPr>
                              <a:rPr kumimoji="0" lang="en-SG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SG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min</m:t>
                            </m:r>
                          </m:e>
                        </m:d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to saturate the transistor.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59" y="655461"/>
                <a:ext cx="9746449" cy="1252138"/>
              </a:xfrm>
              <a:prstGeom prst="rect">
                <a:avLst/>
              </a:prstGeom>
              <a:blipFill>
                <a:blip r:embed="rId2"/>
                <a:stretch>
                  <a:fillRect l="-1001" t="-4390" b="-78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1193406" y="1921453"/>
            <a:ext cx="5774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203565" y="2435890"/>
                <a:ext cx="3442208" cy="285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B</m:t>
                          </m:r>
                          <m:d>
                            <m:d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</m:e>
                          </m:d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kumimoji="0" lang="en-SG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SG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sat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DC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SG" sz="24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990600" marR="0" lvl="0" indent="0" algn="l" defTabSz="457200" rtl="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20.61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200</m:t>
                          </m:r>
                        </m:den>
                      </m:f>
                    </m:oMath>
                  </m:oMathPara>
                </a14:m>
                <a:endParaRPr kumimoji="0" lang="en-SG" sz="24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990600" marR="0" lvl="0" indent="0" algn="l" defTabSz="457200" rtl="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40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= 0.1031 mA</a:t>
                </a:r>
                <a:endParaRPr kumimoji="0" lang="en-SG" sz="2400" b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990600" marR="0" lvl="0" indent="0" algn="l" defTabSz="457200" rtl="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103 </m:t>
                      </m:r>
                      <m:r>
                        <m:rPr>
                          <m:sty m:val="p"/>
                        </m:rPr>
                        <a:rPr kumimoji="0" lang="en-SG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μA</m:t>
                      </m:r>
                    </m:oMath>
                  </m:oMathPara>
                </a14:m>
                <a:endParaRPr kumimoji="0" lang="en-SG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565" y="2435890"/>
                <a:ext cx="3442208" cy="2858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3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6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S2 B1 (modified)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7036150" y="1742965"/>
            <a:ext cx="5050372" cy="3856990"/>
            <a:chOff x="3540782" y="1517315"/>
            <a:chExt cx="5050372" cy="3856990"/>
          </a:xfrm>
        </p:grpSpPr>
        <p:sp>
          <p:nvSpPr>
            <p:cNvPr id="68" name="Freeform 67"/>
            <p:cNvSpPr/>
            <p:nvPr/>
          </p:nvSpPr>
          <p:spPr>
            <a:xfrm>
              <a:off x="4480906" y="3744348"/>
              <a:ext cx="3359146" cy="1354291"/>
            </a:xfrm>
            <a:custGeom>
              <a:avLst/>
              <a:gdLst>
                <a:gd name="connsiteX0" fmla="*/ 3360420 w 3360420"/>
                <a:gd name="connsiteY0" fmla="*/ 0 h 1303020"/>
                <a:gd name="connsiteX1" fmla="*/ 3360420 w 3360420"/>
                <a:gd name="connsiteY1" fmla="*/ 1303020 h 1303020"/>
                <a:gd name="connsiteX2" fmla="*/ 0 w 3360420"/>
                <a:gd name="connsiteY2" fmla="*/ 1303020 h 1303020"/>
                <a:gd name="connsiteX3" fmla="*/ 0 w 3360420"/>
                <a:gd name="connsiteY3" fmla="*/ 803910 h 1303020"/>
                <a:gd name="connsiteX0" fmla="*/ 3362327 w 3362327"/>
                <a:gd name="connsiteY0" fmla="*/ 0 h 1303020"/>
                <a:gd name="connsiteX1" fmla="*/ 3362327 w 3362327"/>
                <a:gd name="connsiteY1" fmla="*/ 1303020 h 1303020"/>
                <a:gd name="connsiteX2" fmla="*/ 1907 w 3362327"/>
                <a:gd name="connsiteY2" fmla="*/ 1303020 h 1303020"/>
                <a:gd name="connsiteX3" fmla="*/ 0 w 3362327"/>
                <a:gd name="connsiteY3" fmla="*/ 778250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327" h="1303020">
                  <a:moveTo>
                    <a:pt x="3362327" y="0"/>
                  </a:moveTo>
                  <a:lnTo>
                    <a:pt x="3362327" y="1303020"/>
                  </a:lnTo>
                  <a:lnTo>
                    <a:pt x="1907" y="1303020"/>
                  </a:lnTo>
                  <a:cubicBezTo>
                    <a:pt x="1271" y="1128097"/>
                    <a:pt x="636" y="953173"/>
                    <a:pt x="0" y="77825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6" name="Line 56"/>
            <p:cNvSpPr>
              <a:spLocks noChangeShapeType="1"/>
            </p:cNvSpPr>
            <p:nvPr/>
          </p:nvSpPr>
          <p:spPr bwMode="auto">
            <a:xfrm rot="16200000" flipH="1">
              <a:off x="6220151" y="2885270"/>
              <a:ext cx="26718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8" name="Line 56"/>
            <p:cNvSpPr>
              <a:spLocks noChangeShapeType="1"/>
            </p:cNvSpPr>
            <p:nvPr/>
          </p:nvSpPr>
          <p:spPr bwMode="auto">
            <a:xfrm rot="16200000" flipH="1">
              <a:off x="6202952" y="1668556"/>
              <a:ext cx="302481" cy="0"/>
            </a:xfrm>
            <a:prstGeom prst="line">
              <a:avLst/>
            </a:prstGeom>
            <a:noFill/>
            <a:ln w="31750" cap="rnd">
              <a:solidFill>
                <a:srgbClr val="CC00CC"/>
              </a:solidFill>
              <a:round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 rot="16200000">
              <a:off x="5071768" y="3067847"/>
              <a:ext cx="0" cy="623415"/>
            </a:xfrm>
            <a:prstGeom prst="line">
              <a:avLst/>
            </a:prstGeom>
            <a:noFill/>
            <a:ln w="317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1" name="Line 35"/>
            <p:cNvSpPr>
              <a:spLocks noChangeShapeType="1"/>
            </p:cNvSpPr>
            <p:nvPr/>
          </p:nvSpPr>
          <p:spPr bwMode="auto">
            <a:xfrm>
              <a:off x="5279988" y="3628602"/>
              <a:ext cx="340162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4482742" y="3628602"/>
              <a:ext cx="373012" cy="49311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31750" cap="rnd" cmpd="sng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3" name="Line 41"/>
            <p:cNvSpPr>
              <a:spLocks noChangeShapeType="1"/>
            </p:cNvSpPr>
            <p:nvPr/>
          </p:nvSpPr>
          <p:spPr bwMode="auto">
            <a:xfrm>
              <a:off x="6351898" y="4254738"/>
              <a:ext cx="0" cy="850653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4800835" y="2954393"/>
                  <a:ext cx="55293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00835" y="2954393"/>
                  <a:ext cx="552934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307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 bwMode="auto">
                <a:xfrm>
                  <a:off x="6435005" y="1652242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 smtClean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330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35005" y="1652242"/>
                  <a:ext cx="813214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8271" r="-5263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 bwMode="auto">
                <a:xfrm>
                  <a:off x="4660800" y="3740062"/>
                  <a:ext cx="8100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60800" y="3740062"/>
                  <a:ext cx="810012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Line 56"/>
            <p:cNvSpPr>
              <a:spLocks noChangeShapeType="1"/>
            </p:cNvSpPr>
            <p:nvPr/>
          </p:nvSpPr>
          <p:spPr bwMode="auto">
            <a:xfrm rot="16200000" flipH="1">
              <a:off x="6225536" y="2370269"/>
              <a:ext cx="25641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5620151" y="3018864"/>
              <a:ext cx="891374" cy="1235875"/>
              <a:chOff x="8844970" y="1555562"/>
              <a:chExt cx="891374" cy="1235875"/>
            </a:xfrm>
          </p:grpSpPr>
          <p:sp>
            <p:nvSpPr>
              <p:cNvPr id="142" name="Oval 5"/>
              <p:cNvSpPr>
                <a:spLocks noChangeArrowheads="1"/>
              </p:cNvSpPr>
              <p:nvPr/>
            </p:nvSpPr>
            <p:spPr bwMode="auto">
              <a:xfrm>
                <a:off x="9041838" y="1810489"/>
                <a:ext cx="694506" cy="705151"/>
              </a:xfrm>
              <a:prstGeom prst="ellipse">
                <a:avLst/>
              </a:prstGeom>
              <a:solidFill>
                <a:srgbClr val="FFFF99"/>
              </a:solidFill>
              <a:ln w="3175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3" name="Line 6"/>
              <p:cNvSpPr>
                <a:spLocks noChangeShapeType="1"/>
              </p:cNvSpPr>
              <p:nvPr/>
            </p:nvSpPr>
            <p:spPr bwMode="auto">
              <a:xfrm>
                <a:off x="9242807" y="1932735"/>
                <a:ext cx="1367" cy="457676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4" name="Line 7"/>
              <p:cNvSpPr>
                <a:spLocks noChangeShapeType="1"/>
              </p:cNvSpPr>
              <p:nvPr/>
            </p:nvSpPr>
            <p:spPr bwMode="auto">
              <a:xfrm>
                <a:off x="9253745" y="2251767"/>
                <a:ext cx="340417" cy="198277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5" name="Line 8"/>
              <p:cNvSpPr>
                <a:spLocks noChangeShapeType="1"/>
              </p:cNvSpPr>
              <p:nvPr/>
            </p:nvSpPr>
            <p:spPr bwMode="auto">
              <a:xfrm flipV="1">
                <a:off x="9255112" y="1874594"/>
                <a:ext cx="322645" cy="199768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6" name="Line 11"/>
              <p:cNvSpPr>
                <a:spLocks noChangeShapeType="1"/>
              </p:cNvSpPr>
              <p:nvPr/>
            </p:nvSpPr>
            <p:spPr bwMode="auto">
              <a:xfrm flipV="1">
                <a:off x="9578428" y="1555562"/>
                <a:ext cx="0" cy="324994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7" name="Line 9"/>
              <p:cNvSpPr>
                <a:spLocks noChangeShapeType="1"/>
              </p:cNvSpPr>
              <p:nvPr/>
            </p:nvSpPr>
            <p:spPr bwMode="auto">
              <a:xfrm flipV="1">
                <a:off x="8844970" y="2159336"/>
                <a:ext cx="385533" cy="0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8" name="Line 10"/>
              <p:cNvSpPr>
                <a:spLocks noChangeShapeType="1"/>
              </p:cNvSpPr>
              <p:nvPr/>
            </p:nvSpPr>
            <p:spPr bwMode="auto">
              <a:xfrm rot="10800000" flipV="1">
                <a:off x="9578430" y="2463328"/>
                <a:ext cx="0" cy="328109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49255" y="4107110"/>
                  <a:ext cx="62869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9255" y="4107110"/>
                  <a:ext cx="628691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7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Freeform 55"/>
            <p:cNvSpPr>
              <a:spLocks/>
            </p:cNvSpPr>
            <p:nvPr/>
          </p:nvSpPr>
          <p:spPr bwMode="auto">
            <a:xfrm rot="16200000" flipH="1">
              <a:off x="4277049" y="4229704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BB43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7659792" y="3520255"/>
              <a:ext cx="360000" cy="223621"/>
              <a:chOff x="10894136" y="2594625"/>
              <a:chExt cx="360000" cy="223621"/>
            </a:xfrm>
          </p:grpSpPr>
          <p:sp>
            <p:nvSpPr>
              <p:cNvPr id="138" name="Line 66"/>
              <p:cNvSpPr>
                <a:spLocks noChangeShapeType="1"/>
              </p:cNvSpPr>
              <p:nvPr/>
            </p:nvSpPr>
            <p:spPr bwMode="auto">
              <a:xfrm rot="16200000" flipH="1">
                <a:off x="11074136" y="2414625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9" name="Line 67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95782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0" name="Line 68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63706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1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11074136" y="2744863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923424" y="3273791"/>
                  <a:ext cx="66773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2000">
                      <a:solidFill>
                        <a:prstClr val="black"/>
                      </a:solidFill>
                    </a:rPr>
                    <a:t>9</a:t>
                  </a: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 V</a:t>
                  </a: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3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23424" y="3273791"/>
                  <a:ext cx="667730" cy="707886"/>
                </a:xfrm>
                <a:prstGeom prst="rect">
                  <a:avLst/>
                </a:prstGeom>
                <a:blipFill>
                  <a:blip r:embed="rId8"/>
                  <a:stretch>
                    <a:fillRect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6215772" y="2505390"/>
              <a:ext cx="276703" cy="248119"/>
              <a:chOff x="9459641" y="1651566"/>
              <a:chExt cx="276703" cy="248119"/>
            </a:xfrm>
            <a:solidFill>
              <a:srgbClr val="FF0000"/>
            </a:solidFill>
          </p:grpSpPr>
          <p:sp>
            <p:nvSpPr>
              <p:cNvPr id="136" name="Isosceles Triangle 135"/>
              <p:cNvSpPr/>
              <p:nvPr/>
            </p:nvSpPr>
            <p:spPr>
              <a:xfrm flipV="1">
                <a:off x="9473532" y="1651566"/>
                <a:ext cx="248920" cy="217590"/>
              </a:xfrm>
              <a:prstGeom prst="triangl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cxnSp>
            <p:nvCxnSpPr>
              <p:cNvPr id="137" name="Straight Connector 136"/>
              <p:cNvCxnSpPr/>
              <p:nvPr/>
            </p:nvCxnSpPr>
            <p:spPr>
              <a:xfrm>
                <a:off x="9459641" y="1899685"/>
                <a:ext cx="276703" cy="0"/>
              </a:xfrm>
              <a:prstGeom prst="line">
                <a:avLst/>
              </a:prstGeom>
              <a:grpFill/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Arrow Connector 94"/>
            <p:cNvCxnSpPr/>
            <p:nvPr/>
          </p:nvCxnSpPr>
          <p:spPr>
            <a:xfrm>
              <a:off x="6528091" y="2554102"/>
              <a:ext cx="157866" cy="1497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6526330" y="2668099"/>
              <a:ext cx="157866" cy="1497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6191333" y="5101460"/>
              <a:ext cx="324000" cy="272845"/>
              <a:chOff x="9009284" y="4074487"/>
              <a:chExt cx="324000" cy="272845"/>
            </a:xfrm>
          </p:grpSpPr>
          <p:sp>
            <p:nvSpPr>
              <p:cNvPr id="127" name="Line 38"/>
              <p:cNvSpPr>
                <a:spLocks noChangeShapeType="1"/>
              </p:cNvSpPr>
              <p:nvPr/>
            </p:nvSpPr>
            <p:spPr bwMode="auto">
              <a:xfrm>
                <a:off x="9009284" y="4224196"/>
                <a:ext cx="324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9" name="Line 39"/>
              <p:cNvSpPr>
                <a:spLocks noChangeShapeType="1"/>
              </p:cNvSpPr>
              <p:nvPr/>
            </p:nvSpPr>
            <p:spPr bwMode="auto">
              <a:xfrm>
                <a:off x="9072284" y="4285764"/>
                <a:ext cx="198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3" name="Line 40"/>
              <p:cNvSpPr>
                <a:spLocks noChangeShapeType="1"/>
              </p:cNvSpPr>
              <p:nvPr/>
            </p:nvSpPr>
            <p:spPr bwMode="auto">
              <a:xfrm>
                <a:off x="9126284" y="4347332"/>
                <a:ext cx="90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" name="Line 41"/>
              <p:cNvSpPr>
                <a:spLocks noChangeShapeType="1"/>
              </p:cNvSpPr>
              <p:nvPr/>
            </p:nvSpPr>
            <p:spPr bwMode="auto">
              <a:xfrm>
                <a:off x="9171284" y="4074487"/>
                <a:ext cx="0" cy="149709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8" name="Freeform 97"/>
            <p:cNvSpPr/>
            <p:nvPr/>
          </p:nvSpPr>
          <p:spPr>
            <a:xfrm>
              <a:off x="4482741" y="1517315"/>
              <a:ext cx="3357311" cy="1998434"/>
            </a:xfrm>
            <a:custGeom>
              <a:avLst/>
              <a:gdLst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822960 h 1985010"/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447042 h 19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850" h="1985010">
                  <a:moveTo>
                    <a:pt x="3371850" y="1985010"/>
                  </a:moveTo>
                  <a:lnTo>
                    <a:pt x="3371850" y="0"/>
                  </a:lnTo>
                  <a:lnTo>
                    <a:pt x="0" y="0"/>
                  </a:lnTo>
                  <a:lnTo>
                    <a:pt x="0" y="447042"/>
                  </a:lnTo>
                </a:path>
              </a:pathLst>
            </a:custGeom>
            <a:noFill/>
            <a:ln w="31750" cap="rnd"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99" name="Freeform 55"/>
            <p:cNvSpPr>
              <a:spLocks/>
            </p:cNvSpPr>
            <p:nvPr/>
          </p:nvSpPr>
          <p:spPr bwMode="auto">
            <a:xfrm flipH="1">
              <a:off x="4852686" y="3522082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1" name="Freeform 55"/>
            <p:cNvSpPr>
              <a:spLocks/>
            </p:cNvSpPr>
            <p:nvPr/>
          </p:nvSpPr>
          <p:spPr bwMode="auto">
            <a:xfrm rot="16260000" flipH="1">
              <a:off x="6148200" y="1921873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540782" y="2946511"/>
              <a:ext cx="504000" cy="7200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4" name="Straight Connector 103"/>
            <p:cNvCxnSpPr>
              <a:stCxn id="108" idx="3"/>
              <a:endCxn id="108" idx="3"/>
            </p:cNvCxnSpPr>
            <p:nvPr/>
          </p:nvCxnSpPr>
          <p:spPr>
            <a:xfrm>
              <a:off x="4044782" y="309490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4044782" y="3094187"/>
              <a:ext cx="441876" cy="164975"/>
              <a:chOff x="4044782" y="3099902"/>
              <a:chExt cx="441876" cy="164975"/>
            </a:xfrm>
          </p:grpSpPr>
          <p:sp>
            <p:nvSpPr>
              <p:cNvPr id="118" name="Arc 117"/>
              <p:cNvSpPr/>
              <p:nvPr/>
            </p:nvSpPr>
            <p:spPr>
              <a:xfrm>
                <a:off x="4181623" y="3113706"/>
                <a:ext cx="305035" cy="151171"/>
              </a:xfrm>
              <a:prstGeom prst="arc">
                <a:avLst>
                  <a:gd name="adj1" fmla="val 17550990"/>
                  <a:gd name="adj2" fmla="val 0"/>
                </a:avLst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4044782" y="3099902"/>
                <a:ext cx="311990" cy="13804"/>
              </a:xfrm>
              <a:prstGeom prst="line">
                <a:avLst/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Rectangle 107"/>
            <p:cNvSpPr/>
            <p:nvPr/>
          </p:nvSpPr>
          <p:spPr>
            <a:xfrm>
              <a:off x="3540782" y="3058906"/>
              <a:ext cx="504000" cy="7200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09" name="Group 108"/>
            <p:cNvGrpSpPr/>
            <p:nvPr/>
          </p:nvGrpSpPr>
          <p:grpSpPr>
            <a:xfrm flipV="1">
              <a:off x="4044782" y="2815837"/>
              <a:ext cx="441876" cy="164975"/>
              <a:chOff x="4044782" y="3099902"/>
              <a:chExt cx="441876" cy="164975"/>
            </a:xfrm>
          </p:grpSpPr>
          <p:sp>
            <p:nvSpPr>
              <p:cNvPr id="116" name="Arc 115"/>
              <p:cNvSpPr/>
              <p:nvPr/>
            </p:nvSpPr>
            <p:spPr>
              <a:xfrm>
                <a:off x="4181623" y="3113706"/>
                <a:ext cx="305035" cy="151171"/>
              </a:xfrm>
              <a:prstGeom prst="arc">
                <a:avLst>
                  <a:gd name="adj1" fmla="val 17550990"/>
                  <a:gd name="adj2" fmla="val 0"/>
                </a:avLst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4044782" y="3099902"/>
                <a:ext cx="311990" cy="13804"/>
              </a:xfrm>
              <a:prstGeom prst="line">
                <a:avLst/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Line 56"/>
            <p:cNvSpPr>
              <a:spLocks noChangeShapeType="1"/>
            </p:cNvSpPr>
            <p:nvPr/>
          </p:nvSpPr>
          <p:spPr bwMode="auto">
            <a:xfrm rot="16200000" flipH="1">
              <a:off x="4266677" y="3414906"/>
              <a:ext cx="432134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 type="oval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 flipV="1">
              <a:off x="4480906" y="2384001"/>
              <a:ext cx="0" cy="479470"/>
            </a:xfrm>
            <a:prstGeom prst="line">
              <a:avLst/>
            </a:prstGeom>
            <a:ln w="31750" cap="rnd">
              <a:solidFill>
                <a:srgbClr val="CC009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 bwMode="auto">
                <a:xfrm>
                  <a:off x="3756993" y="1941622"/>
                  <a:ext cx="81321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6993" y="1941622"/>
                  <a:ext cx="81321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07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Freeform 55"/>
            <p:cNvSpPr>
              <a:spLocks/>
            </p:cNvSpPr>
            <p:nvPr/>
          </p:nvSpPr>
          <p:spPr bwMode="auto">
            <a:xfrm rot="16200000" flipH="1">
              <a:off x="4280224" y="2065669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751" y="2458103"/>
              <a:ext cx="326919" cy="419991"/>
            </a:xfrm>
            <a:prstGeom prst="rect">
              <a:avLst/>
            </a:prstGeom>
          </p:spPr>
        </p:pic>
      </p:grpSp>
      <p:pic>
        <p:nvPicPr>
          <p:cNvPr id="62" name="Picture 61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  <p:sp>
        <p:nvSpPr>
          <p:cNvPr id="63" name="Oval Callout 62"/>
          <p:cNvSpPr/>
          <p:nvPr/>
        </p:nvSpPr>
        <p:spPr>
          <a:xfrm>
            <a:off x="3882057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0"/>
            <a:ext cx="9906000" cy="2330621"/>
          </a:xfrm>
        </p:spPr>
        <p:txBody>
          <a:bodyPr>
            <a:normAutofit/>
          </a:bodyPr>
          <a:lstStyle/>
          <a:p>
            <a:r>
              <a:rPr lang="en-SG" sz="8800" smtClean="0"/>
              <a:t>2017/18 S1</a:t>
            </a:r>
            <a:endParaRPr lang="en-SG" sz="8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3946" y="2330621"/>
            <a:ext cx="9906000" cy="1201124"/>
          </a:xfrm>
        </p:spPr>
        <p:txBody>
          <a:bodyPr>
            <a:normAutofit/>
          </a:bodyPr>
          <a:lstStyle/>
          <a:p>
            <a:r>
              <a:rPr lang="en-SG" sz="4000" cap="none" smtClean="0"/>
              <a:t>Modified Examination Questions</a:t>
            </a:r>
            <a:endParaRPr lang="en-SG" sz="4000" cap="none"/>
          </a:p>
        </p:txBody>
      </p:sp>
    </p:spTree>
    <p:extLst>
      <p:ext uri="{BB962C8B-B14F-4D97-AF65-F5344CB8AC3E}">
        <p14:creationId xmlns:p14="http://schemas.microsoft.com/office/powerpoint/2010/main" val="12761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7784074" y="2258981"/>
            <a:ext cx="3441645" cy="1215773"/>
          </a:xfrm>
          <a:custGeom>
            <a:avLst/>
            <a:gdLst>
              <a:gd name="connsiteX0" fmla="*/ 3093396 w 3093396"/>
              <a:gd name="connsiteY0" fmla="*/ 0 h 1527243"/>
              <a:gd name="connsiteX1" fmla="*/ 3093396 w 3093396"/>
              <a:gd name="connsiteY1" fmla="*/ 1527243 h 1527243"/>
              <a:gd name="connsiteX2" fmla="*/ 0 w 3093396"/>
              <a:gd name="connsiteY2" fmla="*/ 1527243 h 1527243"/>
              <a:gd name="connsiteX3" fmla="*/ 0 w 3093396"/>
              <a:gd name="connsiteY3" fmla="*/ 710120 h 1527243"/>
              <a:gd name="connsiteX0" fmla="*/ 3095289 w 3095289"/>
              <a:gd name="connsiteY0" fmla="*/ 0 h 1527243"/>
              <a:gd name="connsiteX1" fmla="*/ 3095289 w 3095289"/>
              <a:gd name="connsiteY1" fmla="*/ 1527243 h 1527243"/>
              <a:gd name="connsiteX2" fmla="*/ 1893 w 3095289"/>
              <a:gd name="connsiteY2" fmla="*/ 1527243 h 1527243"/>
              <a:gd name="connsiteX3" fmla="*/ 0 w 3095289"/>
              <a:gd name="connsiteY3" fmla="*/ 757512 h 1527243"/>
              <a:gd name="connsiteX0" fmla="*/ 3093430 w 3095289"/>
              <a:gd name="connsiteY0" fmla="*/ 0 h 2150675"/>
              <a:gd name="connsiteX1" fmla="*/ 3095289 w 3095289"/>
              <a:gd name="connsiteY1" fmla="*/ 2150675 h 2150675"/>
              <a:gd name="connsiteX2" fmla="*/ 1893 w 3095289"/>
              <a:gd name="connsiteY2" fmla="*/ 2150675 h 2150675"/>
              <a:gd name="connsiteX3" fmla="*/ 0 w 3095289"/>
              <a:gd name="connsiteY3" fmla="*/ 1380944 h 215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289" h="2150675">
                <a:moveTo>
                  <a:pt x="3093430" y="0"/>
                </a:moveTo>
                <a:cubicBezTo>
                  <a:pt x="3094050" y="716892"/>
                  <a:pt x="3094669" y="1433783"/>
                  <a:pt x="3095289" y="2150675"/>
                </a:cubicBezTo>
                <a:lnTo>
                  <a:pt x="1893" y="2150675"/>
                </a:lnTo>
                <a:lnTo>
                  <a:pt x="0" y="1380944"/>
                </a:lnTo>
              </a:path>
            </a:pathLst>
          </a:custGeom>
          <a:noFill/>
          <a:ln w="317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73085" y="621462"/>
            <a:ext cx="681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SG" sz="2400" dirty="0" smtClean="0">
                <a:solidFill>
                  <a:prstClr val="black"/>
                </a:solidFill>
                <a:latin typeface="Cambria" panose="02040503050406030204" pitchFamily="18" charset="0"/>
              </a:rPr>
              <a:t>Calculate the base current of the silicon transistor. 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193405" y="1190084"/>
                <a:ext cx="2347745" cy="1495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400" b="0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Solution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B</m:t>
                          </m:r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BB</m:t>
                              </m:r>
                            </m:sub>
                          </m:sSub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05" y="1190084"/>
                <a:ext cx="2347745" cy="1495153"/>
              </a:xfrm>
              <a:prstGeom prst="rect">
                <a:avLst/>
              </a:prstGeom>
              <a:blipFill>
                <a:blip r:embed="rId2"/>
                <a:stretch>
                  <a:fillRect l="-4156" t="-32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 bwMode="auto">
              <a:xfrm>
                <a:off x="9846126" y="985221"/>
                <a:ext cx="82518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 anchor="t" anchorCtr="0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kumimoji="0" lang="en-SG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00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33</a:t>
                </a:r>
                <a:r>
                  <a:rPr kumimoji="0" lang="en-SG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0</a:t>
                </a:r>
                <a:r>
                  <a: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 </a:t>
                </a:r>
                <a:r>
                  <a:rPr kumimoji="0" lang="el-G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Ω</a:t>
                </a:r>
                <a:endParaRPr kumimoji="0" lang="en-SG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46126" y="985221"/>
                <a:ext cx="825185" cy="707886"/>
              </a:xfrm>
              <a:prstGeom prst="rect">
                <a:avLst/>
              </a:prstGeom>
              <a:blipFill>
                <a:blip r:embed="rId3"/>
                <a:stretch>
                  <a:fillRect l="-7353" r="-3676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1050594" y="2030101"/>
            <a:ext cx="360000" cy="223621"/>
            <a:chOff x="11048054" y="2448034"/>
            <a:chExt cx="360000" cy="223621"/>
          </a:xfrm>
        </p:grpSpPr>
        <p:sp>
          <p:nvSpPr>
            <p:cNvPr id="74" name="Line 66"/>
            <p:cNvSpPr>
              <a:spLocks noChangeShapeType="1"/>
            </p:cNvSpPr>
            <p:nvPr/>
          </p:nvSpPr>
          <p:spPr bwMode="auto">
            <a:xfrm rot="16200000" flipH="1">
              <a:off x="11228054" y="2268034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5" name="Line 67"/>
            <p:cNvSpPr>
              <a:spLocks noChangeShapeType="1"/>
            </p:cNvSpPr>
            <p:nvPr/>
          </p:nvSpPr>
          <p:spPr bwMode="auto">
            <a:xfrm rot="16200000" flipH="1">
              <a:off x="11228054" y="2449191"/>
              <a:ext cx="0" cy="14676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6" name="Line 68"/>
            <p:cNvSpPr>
              <a:spLocks noChangeShapeType="1"/>
            </p:cNvSpPr>
            <p:nvPr/>
          </p:nvSpPr>
          <p:spPr bwMode="auto">
            <a:xfrm rot="16200000" flipH="1">
              <a:off x="11228054" y="2417115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7" name="Line 69"/>
            <p:cNvSpPr>
              <a:spLocks noChangeShapeType="1"/>
            </p:cNvSpPr>
            <p:nvPr/>
          </p:nvSpPr>
          <p:spPr bwMode="auto">
            <a:xfrm rot="16200000" flipH="1">
              <a:off x="11228054" y="2598272"/>
              <a:ext cx="0" cy="14676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78" name="Line 56"/>
          <p:cNvSpPr>
            <a:spLocks noChangeShapeType="1"/>
          </p:cNvSpPr>
          <p:nvPr/>
        </p:nvSpPr>
        <p:spPr bwMode="auto">
          <a:xfrm rot="16200000" flipH="1">
            <a:off x="9624808" y="1676393"/>
            <a:ext cx="234127" cy="0"/>
          </a:xfrm>
          <a:prstGeom prst="line">
            <a:avLst/>
          </a:prstGeom>
          <a:noFill/>
          <a:ln w="31750" cap="rnd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3" name="Freeform 36"/>
          <p:cNvSpPr>
            <a:spLocks/>
          </p:cNvSpPr>
          <p:nvPr/>
        </p:nvSpPr>
        <p:spPr bwMode="auto">
          <a:xfrm>
            <a:off x="7784074" y="2421373"/>
            <a:ext cx="542013" cy="395239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31750" cap="rnd" cmpd="sng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06205" y="2821672"/>
            <a:ext cx="360000" cy="223619"/>
            <a:chOff x="7909331" y="3164572"/>
            <a:chExt cx="360000" cy="223619"/>
          </a:xfrm>
        </p:grpSpPr>
        <p:sp>
          <p:nvSpPr>
            <p:cNvPr id="89" name="Line 45"/>
            <p:cNvSpPr>
              <a:spLocks noChangeShapeType="1"/>
            </p:cNvSpPr>
            <p:nvPr/>
          </p:nvSpPr>
          <p:spPr bwMode="auto">
            <a:xfrm rot="5400000">
              <a:off x="8089331" y="298457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0" name="Line 46"/>
            <p:cNvSpPr>
              <a:spLocks noChangeShapeType="1"/>
            </p:cNvSpPr>
            <p:nvPr/>
          </p:nvSpPr>
          <p:spPr bwMode="auto">
            <a:xfrm rot="5400000">
              <a:off x="8089331" y="3165393"/>
              <a:ext cx="0" cy="14743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1" name="Line 47"/>
            <p:cNvSpPr>
              <a:spLocks noChangeShapeType="1"/>
            </p:cNvSpPr>
            <p:nvPr/>
          </p:nvSpPr>
          <p:spPr bwMode="auto">
            <a:xfrm rot="5400000">
              <a:off x="8089331" y="313365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2" name="Line 48"/>
            <p:cNvSpPr>
              <a:spLocks noChangeShapeType="1"/>
            </p:cNvSpPr>
            <p:nvPr/>
          </p:nvSpPr>
          <p:spPr bwMode="auto">
            <a:xfrm rot="5400000">
              <a:off x="8089331" y="3314473"/>
              <a:ext cx="0" cy="14743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00" name="Text Box 78"/>
          <p:cNvSpPr txBox="1">
            <a:spLocks noChangeArrowheads="1"/>
          </p:cNvSpPr>
          <p:nvPr/>
        </p:nvSpPr>
        <p:spPr bwMode="auto">
          <a:xfrm>
            <a:off x="11401936" y="1925655"/>
            <a:ext cx="667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9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 V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0" name="Text Box 78"/>
          <p:cNvSpPr txBox="1">
            <a:spLocks noChangeArrowheads="1"/>
          </p:cNvSpPr>
          <p:nvPr/>
        </p:nvSpPr>
        <p:spPr bwMode="auto">
          <a:xfrm>
            <a:off x="7114492" y="2746313"/>
            <a:ext cx="628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black"/>
                </a:solidFill>
                <a:latin typeface="Cambria" panose="02040503050406030204" pitchFamily="18" charset="0"/>
              </a:rPr>
              <a:t>5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 V</a:t>
            </a:r>
          </a:p>
        </p:txBody>
      </p:sp>
      <p:sp>
        <p:nvSpPr>
          <p:cNvPr id="53" name="Line 56"/>
          <p:cNvSpPr>
            <a:spLocks noChangeShapeType="1"/>
          </p:cNvSpPr>
          <p:nvPr/>
        </p:nvSpPr>
        <p:spPr bwMode="auto">
          <a:xfrm rot="16200000" flipH="1">
            <a:off x="9529755" y="3264927"/>
            <a:ext cx="424234" cy="0"/>
          </a:xfrm>
          <a:prstGeom prst="line">
            <a:avLst/>
          </a:prstGeom>
          <a:noFill/>
          <a:ln w="317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 bwMode="auto">
              <a:xfrm>
                <a:off x="8152781" y="2501171"/>
                <a:ext cx="80727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 anchor="t" anchorCtr="0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kumimoji="0" lang="en-SG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000" noProof="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43</a:t>
                </a:r>
                <a:r>
                  <a: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 k</a:t>
                </a:r>
                <a:r>
                  <a:rPr kumimoji="0" lang="el-G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Ω</a:t>
                </a:r>
                <a:endParaRPr kumimoji="0" lang="en-SG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52781" y="2501171"/>
                <a:ext cx="807275" cy="707886"/>
              </a:xfrm>
              <a:prstGeom prst="rect">
                <a:avLst/>
              </a:prstGeom>
              <a:blipFill>
                <a:blip r:embed="rId4"/>
                <a:stretch>
                  <a:fillRect l="-7519" r="-5263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Line 56"/>
          <p:cNvSpPr>
            <a:spLocks noChangeShapeType="1"/>
          </p:cNvSpPr>
          <p:nvPr/>
        </p:nvSpPr>
        <p:spPr bwMode="auto">
          <a:xfrm flipH="1">
            <a:off x="8746493" y="2421372"/>
            <a:ext cx="241810" cy="0"/>
          </a:xfrm>
          <a:prstGeom prst="line">
            <a:avLst/>
          </a:prstGeom>
          <a:noFill/>
          <a:ln w="31750" cap="rnd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79127" y="3474755"/>
            <a:ext cx="324000" cy="272845"/>
            <a:chOff x="9009284" y="4074487"/>
            <a:chExt cx="324000" cy="272845"/>
          </a:xfrm>
        </p:grpSpPr>
        <p:sp>
          <p:nvSpPr>
            <p:cNvPr id="84" name="Line 38"/>
            <p:cNvSpPr>
              <a:spLocks noChangeShapeType="1"/>
            </p:cNvSpPr>
            <p:nvPr/>
          </p:nvSpPr>
          <p:spPr bwMode="auto">
            <a:xfrm>
              <a:off x="9009284" y="4224196"/>
              <a:ext cx="324000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5" name="Line 39"/>
            <p:cNvSpPr>
              <a:spLocks noChangeShapeType="1"/>
            </p:cNvSpPr>
            <p:nvPr/>
          </p:nvSpPr>
          <p:spPr bwMode="auto">
            <a:xfrm>
              <a:off x="9072284" y="4285764"/>
              <a:ext cx="198000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6" name="Line 40"/>
            <p:cNvSpPr>
              <a:spLocks noChangeShapeType="1"/>
            </p:cNvSpPr>
            <p:nvPr/>
          </p:nvSpPr>
          <p:spPr bwMode="auto">
            <a:xfrm>
              <a:off x="9126284" y="4347332"/>
              <a:ext cx="90000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3" name="Line 41"/>
            <p:cNvSpPr>
              <a:spLocks noChangeShapeType="1"/>
            </p:cNvSpPr>
            <p:nvPr/>
          </p:nvSpPr>
          <p:spPr bwMode="auto">
            <a:xfrm>
              <a:off x="9171284" y="4074487"/>
              <a:ext cx="0" cy="149709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008413" y="1817600"/>
            <a:ext cx="891374" cy="1235875"/>
            <a:chOff x="8438570" y="1991839"/>
            <a:chExt cx="891374" cy="1235875"/>
          </a:xfrm>
        </p:grpSpPr>
        <p:sp>
          <p:nvSpPr>
            <p:cNvPr id="66" name="Oval 5"/>
            <p:cNvSpPr>
              <a:spLocks noChangeArrowheads="1"/>
            </p:cNvSpPr>
            <p:nvPr/>
          </p:nvSpPr>
          <p:spPr bwMode="auto">
            <a:xfrm>
              <a:off x="8635438" y="2246766"/>
              <a:ext cx="694506" cy="705151"/>
            </a:xfrm>
            <a:prstGeom prst="ellipse">
              <a:avLst/>
            </a:prstGeom>
            <a:solidFill>
              <a:srgbClr val="FFFF99"/>
            </a:solidFill>
            <a:ln w="317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" name="Line 6"/>
            <p:cNvSpPr>
              <a:spLocks noChangeShapeType="1"/>
            </p:cNvSpPr>
            <p:nvPr/>
          </p:nvSpPr>
          <p:spPr bwMode="auto">
            <a:xfrm>
              <a:off x="8836407" y="2369012"/>
              <a:ext cx="1367" cy="457676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8" name="Line 7"/>
            <p:cNvSpPr>
              <a:spLocks noChangeShapeType="1"/>
            </p:cNvSpPr>
            <p:nvPr/>
          </p:nvSpPr>
          <p:spPr bwMode="auto">
            <a:xfrm>
              <a:off x="8847345" y="2688044"/>
              <a:ext cx="340417" cy="198277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9" name="Line 8"/>
            <p:cNvSpPr>
              <a:spLocks noChangeShapeType="1"/>
            </p:cNvSpPr>
            <p:nvPr/>
          </p:nvSpPr>
          <p:spPr bwMode="auto">
            <a:xfrm flipV="1">
              <a:off x="8848712" y="2310871"/>
              <a:ext cx="322645" cy="199768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9" name="Line 11"/>
            <p:cNvSpPr>
              <a:spLocks noChangeShapeType="1"/>
            </p:cNvSpPr>
            <p:nvPr/>
          </p:nvSpPr>
          <p:spPr bwMode="auto">
            <a:xfrm flipV="1">
              <a:off x="9172028" y="1991839"/>
              <a:ext cx="0" cy="324994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6" name="Line 9"/>
            <p:cNvSpPr>
              <a:spLocks noChangeShapeType="1"/>
            </p:cNvSpPr>
            <p:nvPr/>
          </p:nvSpPr>
          <p:spPr bwMode="auto">
            <a:xfrm flipV="1">
              <a:off x="8438570" y="2595613"/>
              <a:ext cx="385533" cy="0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7" name="Line 10"/>
            <p:cNvSpPr>
              <a:spLocks noChangeShapeType="1"/>
            </p:cNvSpPr>
            <p:nvPr/>
          </p:nvSpPr>
          <p:spPr bwMode="auto">
            <a:xfrm rot="10800000" flipV="1">
              <a:off x="9172030" y="2899605"/>
              <a:ext cx="0" cy="328109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9739814" y="833120"/>
            <a:ext cx="1488504" cy="1173811"/>
          </a:xfrm>
          <a:custGeom>
            <a:avLst/>
            <a:gdLst>
              <a:gd name="connsiteX0" fmla="*/ 1493520 w 1493520"/>
              <a:gd name="connsiteY0" fmla="*/ 1497330 h 1497330"/>
              <a:gd name="connsiteX1" fmla="*/ 1493520 w 1493520"/>
              <a:gd name="connsiteY1" fmla="*/ 0 h 1497330"/>
              <a:gd name="connsiteX2" fmla="*/ 0 w 1493520"/>
              <a:gd name="connsiteY2" fmla="*/ 0 h 1497330"/>
              <a:gd name="connsiteX3" fmla="*/ 0 w 1493520"/>
              <a:gd name="connsiteY3" fmla="*/ 300990 h 1497330"/>
              <a:gd name="connsiteX0" fmla="*/ 1493520 w 1493520"/>
              <a:gd name="connsiteY0" fmla="*/ 1497330 h 1497330"/>
              <a:gd name="connsiteX1" fmla="*/ 1493520 w 1493520"/>
              <a:gd name="connsiteY1" fmla="*/ 0 h 1497330"/>
              <a:gd name="connsiteX2" fmla="*/ 0 w 1493520"/>
              <a:gd name="connsiteY2" fmla="*/ 0 h 1497330"/>
              <a:gd name="connsiteX3" fmla="*/ 0 w 1493520"/>
              <a:gd name="connsiteY3" fmla="*/ 390902 h 149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520" h="1497330">
                <a:moveTo>
                  <a:pt x="1493520" y="1497330"/>
                </a:moveTo>
                <a:lnTo>
                  <a:pt x="1493520" y="0"/>
                </a:lnTo>
                <a:lnTo>
                  <a:pt x="0" y="0"/>
                </a:lnTo>
                <a:lnTo>
                  <a:pt x="0" y="390902"/>
                </a:lnTo>
              </a:path>
            </a:pathLst>
          </a:custGeom>
          <a:noFill/>
          <a:ln w="31750" cap="rnd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0" name="Freeform 55"/>
          <p:cNvSpPr>
            <a:spLocks/>
          </p:cNvSpPr>
          <p:nvPr/>
        </p:nvSpPr>
        <p:spPr bwMode="auto">
          <a:xfrm rot="16200000" flipH="1">
            <a:off x="9536462" y="1240998"/>
            <a:ext cx="420406" cy="216257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chemeClr val="accent3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" name="Freeform 55"/>
          <p:cNvSpPr>
            <a:spLocks/>
          </p:cNvSpPr>
          <p:nvPr/>
        </p:nvSpPr>
        <p:spPr bwMode="auto">
          <a:xfrm flipH="1">
            <a:off x="8326087" y="2315149"/>
            <a:ext cx="420406" cy="216257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chemeClr val="accent3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0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2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S1 A7 (modified)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52753" y="2726389"/>
                <a:ext cx="1280160" cy="793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5−0.7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den>
                      </m:f>
                    </m:oMath>
                  </m:oMathPara>
                </a14:m>
                <a:endParaRPr lang="en-SG" sz="2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53" y="2726389"/>
                <a:ext cx="1280160" cy="793679"/>
              </a:xfrm>
              <a:prstGeom prst="rect">
                <a:avLst/>
              </a:prstGeom>
              <a:blipFill>
                <a:blip r:embed="rId5"/>
                <a:stretch>
                  <a:fillRect r="-38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552752" y="3644810"/>
                <a:ext cx="1464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=0.1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en-SG" sz="2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52" y="3644810"/>
                <a:ext cx="146476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ine 77"/>
          <p:cNvSpPr>
            <a:spLocks noChangeShapeType="1"/>
          </p:cNvSpPr>
          <p:nvPr/>
        </p:nvSpPr>
        <p:spPr bwMode="auto">
          <a:xfrm rot="16200000">
            <a:off x="8539735" y="1880826"/>
            <a:ext cx="0" cy="623415"/>
          </a:xfrm>
          <a:prstGeom prst="line">
            <a:avLst/>
          </a:prstGeom>
          <a:noFill/>
          <a:ln w="3175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Box 78"/>
              <p:cNvSpPr txBox="1">
                <a:spLocks noChangeArrowheads="1"/>
              </p:cNvSpPr>
              <p:nvPr/>
            </p:nvSpPr>
            <p:spPr bwMode="auto">
              <a:xfrm>
                <a:off x="8268802" y="1767372"/>
                <a:ext cx="55293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66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 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68802" y="1767372"/>
                <a:ext cx="552934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552752" y="4192536"/>
                <a:ext cx="1464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b="0" i="1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μA</m:t>
                      </m:r>
                    </m:oMath>
                  </m:oMathPara>
                </a14:m>
                <a:endParaRPr lang="en-SG" sz="2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52" y="4192536"/>
                <a:ext cx="1464767" cy="461665"/>
              </a:xfrm>
              <a:prstGeom prst="rect">
                <a:avLst/>
              </a:prstGeom>
              <a:blipFill>
                <a:blip r:embed="rId9"/>
                <a:stretch>
                  <a:fillRect r="-417" b="-18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  <p:sp>
        <p:nvSpPr>
          <p:cNvPr id="49" name="Oval Callout 48"/>
          <p:cNvSpPr/>
          <p:nvPr/>
        </p:nvSpPr>
        <p:spPr>
          <a:xfrm>
            <a:off x="3882057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5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67611" y="620360"/>
                <a:ext cx="5771029" cy="829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The resistance of the light dependent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LDR</m:t>
                        </m:r>
                      </m:sub>
                    </m:sSub>
                  </m:oMath>
                </a14:m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ranges from 500 </a:t>
                </a:r>
                <a:r>
                  <a:rPr kumimoji="0" lang="el-GR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Ω</a:t>
                </a:r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to 1 M</a:t>
                </a:r>
                <a:r>
                  <a:rPr kumimoji="0" lang="el-GR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Ω</a:t>
                </a:r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1" y="620360"/>
                <a:ext cx="5771029" cy="829779"/>
              </a:xfrm>
              <a:prstGeom prst="rect">
                <a:avLst/>
              </a:prstGeom>
              <a:blipFill>
                <a:blip r:embed="rId2"/>
                <a:stretch>
                  <a:fillRect l="-1373" t="-3676" b="-13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56050" y="2008668"/>
                <a:ext cx="5932796" cy="1425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400" b="0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Solution</a:t>
                </a:r>
              </a:p>
              <a:p>
                <a:pPr lvl="0"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LDR</m:t>
                        </m:r>
                      </m:sub>
                    </m:sSub>
                    <m:r>
                      <a:rPr lang="en-SG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SG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MΩ</m:t>
                    </m:r>
                  </m:oMath>
                </a14:m>
                <a:r>
                  <a:rPr kumimoji="0" lang="en-SG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when the LDR is in a dark enough environment.</a:t>
                </a:r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50" y="2008668"/>
                <a:ext cx="5932796" cy="1425005"/>
              </a:xfrm>
              <a:prstGeom prst="rect">
                <a:avLst/>
              </a:prstGeom>
              <a:blipFill>
                <a:blip r:embed="rId3"/>
                <a:stretch>
                  <a:fillRect l="-1540" t="-3433" b="-64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8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S1 </a:t>
            </a:r>
            <a:r>
              <a:rPr lang="en-US" sz="1800" i="0" dirty="0" smtClean="0">
                <a:solidFill>
                  <a:srgbClr val="CC0000"/>
                </a:solidFill>
                <a:latin typeface="Tw Cen MT" panose="020B0602020104020603"/>
              </a:rPr>
              <a:t>B1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(modified)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77370" y="407612"/>
            <a:ext cx="4990309" cy="3856990"/>
            <a:chOff x="7084744" y="1693163"/>
            <a:chExt cx="4990309" cy="3856990"/>
          </a:xfrm>
        </p:grpSpPr>
        <p:sp>
          <p:nvSpPr>
            <p:cNvPr id="61" name="Freeform 60"/>
            <p:cNvSpPr/>
            <p:nvPr/>
          </p:nvSpPr>
          <p:spPr>
            <a:xfrm>
              <a:off x="7964805" y="3920196"/>
              <a:ext cx="3359146" cy="1354291"/>
            </a:xfrm>
            <a:custGeom>
              <a:avLst/>
              <a:gdLst>
                <a:gd name="connsiteX0" fmla="*/ 3360420 w 3360420"/>
                <a:gd name="connsiteY0" fmla="*/ 0 h 1303020"/>
                <a:gd name="connsiteX1" fmla="*/ 3360420 w 3360420"/>
                <a:gd name="connsiteY1" fmla="*/ 1303020 h 1303020"/>
                <a:gd name="connsiteX2" fmla="*/ 0 w 3360420"/>
                <a:gd name="connsiteY2" fmla="*/ 1303020 h 1303020"/>
                <a:gd name="connsiteX3" fmla="*/ 0 w 3360420"/>
                <a:gd name="connsiteY3" fmla="*/ 803910 h 1303020"/>
                <a:gd name="connsiteX0" fmla="*/ 3362327 w 3362327"/>
                <a:gd name="connsiteY0" fmla="*/ 0 h 1303020"/>
                <a:gd name="connsiteX1" fmla="*/ 3362327 w 3362327"/>
                <a:gd name="connsiteY1" fmla="*/ 1303020 h 1303020"/>
                <a:gd name="connsiteX2" fmla="*/ 1907 w 3362327"/>
                <a:gd name="connsiteY2" fmla="*/ 1303020 h 1303020"/>
                <a:gd name="connsiteX3" fmla="*/ 0 w 3362327"/>
                <a:gd name="connsiteY3" fmla="*/ 778250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327" h="1303020">
                  <a:moveTo>
                    <a:pt x="3362327" y="0"/>
                  </a:moveTo>
                  <a:lnTo>
                    <a:pt x="3362327" y="1303020"/>
                  </a:lnTo>
                  <a:lnTo>
                    <a:pt x="1907" y="1303020"/>
                  </a:lnTo>
                  <a:cubicBezTo>
                    <a:pt x="1271" y="1128097"/>
                    <a:pt x="636" y="953173"/>
                    <a:pt x="0" y="77825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2" name="Line 56"/>
            <p:cNvSpPr>
              <a:spLocks noChangeShapeType="1"/>
            </p:cNvSpPr>
            <p:nvPr/>
          </p:nvSpPr>
          <p:spPr bwMode="auto">
            <a:xfrm rot="16200000" flipH="1">
              <a:off x="9704050" y="3061118"/>
              <a:ext cx="26718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 rot="16200000" flipH="1">
              <a:off x="9696376" y="1844404"/>
              <a:ext cx="302481" cy="0"/>
            </a:xfrm>
            <a:prstGeom prst="line">
              <a:avLst/>
            </a:prstGeom>
            <a:noFill/>
            <a:ln w="31750" cap="rnd">
              <a:solidFill>
                <a:srgbClr val="CC00CC"/>
              </a:solidFill>
              <a:round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5" name="Line 56"/>
            <p:cNvSpPr>
              <a:spLocks noChangeShapeType="1"/>
            </p:cNvSpPr>
            <p:nvPr/>
          </p:nvSpPr>
          <p:spPr bwMode="auto">
            <a:xfrm rot="16200000" flipH="1">
              <a:off x="7539833" y="3380011"/>
              <a:ext cx="853619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1" name="Line 35"/>
            <p:cNvSpPr>
              <a:spLocks noChangeShapeType="1"/>
            </p:cNvSpPr>
            <p:nvPr/>
          </p:nvSpPr>
          <p:spPr bwMode="auto">
            <a:xfrm>
              <a:off x="8816045" y="3804450"/>
              <a:ext cx="288003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7966640" y="3804450"/>
              <a:ext cx="428997" cy="49311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31750" cap="rnd" cmpd="sng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6" name="Line 41"/>
            <p:cNvSpPr>
              <a:spLocks noChangeShapeType="1"/>
            </p:cNvSpPr>
            <p:nvPr/>
          </p:nvSpPr>
          <p:spPr bwMode="auto">
            <a:xfrm>
              <a:off x="9835797" y="4430586"/>
              <a:ext cx="0" cy="850653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 bwMode="auto">
                <a:xfrm>
                  <a:off x="9918904" y="1828090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 smtClean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30</a:t>
                  </a:r>
                  <a:r>
                    <a:rPr kumimoji="0" lang="en-SG" sz="20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0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18904" y="1828090"/>
                  <a:ext cx="813214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8271" r="-5263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 bwMode="auto">
                <a:xfrm>
                  <a:off x="7107947" y="2398354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 smtClean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24</a:t>
                  </a:r>
                  <a:r>
                    <a:rPr lang="en-SG" sz="2000" smtClean="0">
                      <a:solidFill>
                        <a:prstClr val="black"/>
                      </a:solidFill>
                      <a:latin typeface="Cambria" panose="02040503050406030204" pitchFamily="18" charset="0"/>
                    </a:rPr>
                    <a:t> k</a:t>
                  </a:r>
                  <a:r>
                    <a:rPr lang="el-GR" sz="2000" smtClean="0">
                      <a:solidFill>
                        <a:prstClr val="black"/>
                      </a:solidFill>
                      <a:latin typeface="Cambria" panose="02040503050406030204" pitchFamily="18" charset="0"/>
                    </a:rPr>
                    <a:t>Ω</a:t>
                  </a:r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07947" y="2398354"/>
                  <a:ext cx="813214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8271" r="-4511" b="-136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Line 56"/>
            <p:cNvSpPr>
              <a:spLocks noChangeShapeType="1"/>
            </p:cNvSpPr>
            <p:nvPr/>
          </p:nvSpPr>
          <p:spPr bwMode="auto">
            <a:xfrm rot="16200000" flipH="1">
              <a:off x="9709435" y="2546117"/>
              <a:ext cx="25641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9104050" y="3194712"/>
              <a:ext cx="891374" cy="1235875"/>
              <a:chOff x="8844970" y="1555562"/>
              <a:chExt cx="891374" cy="1235875"/>
            </a:xfrm>
          </p:grpSpPr>
          <p:sp>
            <p:nvSpPr>
              <p:cNvPr id="136" name="Oval 5"/>
              <p:cNvSpPr>
                <a:spLocks noChangeArrowheads="1"/>
              </p:cNvSpPr>
              <p:nvPr/>
            </p:nvSpPr>
            <p:spPr bwMode="auto">
              <a:xfrm>
                <a:off x="9041838" y="1810489"/>
                <a:ext cx="694506" cy="705151"/>
              </a:xfrm>
              <a:prstGeom prst="ellipse">
                <a:avLst/>
              </a:prstGeom>
              <a:solidFill>
                <a:srgbClr val="FFFF99"/>
              </a:solidFill>
              <a:ln w="3175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7" name="Line 6"/>
              <p:cNvSpPr>
                <a:spLocks noChangeShapeType="1"/>
              </p:cNvSpPr>
              <p:nvPr/>
            </p:nvSpPr>
            <p:spPr bwMode="auto">
              <a:xfrm>
                <a:off x="9242807" y="1932735"/>
                <a:ext cx="1367" cy="457676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" name="Line 7"/>
              <p:cNvSpPr>
                <a:spLocks noChangeShapeType="1"/>
              </p:cNvSpPr>
              <p:nvPr/>
            </p:nvSpPr>
            <p:spPr bwMode="auto">
              <a:xfrm>
                <a:off x="9253745" y="2251767"/>
                <a:ext cx="340417" cy="198277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9" name="Line 8"/>
              <p:cNvSpPr>
                <a:spLocks noChangeShapeType="1"/>
              </p:cNvSpPr>
              <p:nvPr/>
            </p:nvSpPr>
            <p:spPr bwMode="auto">
              <a:xfrm flipV="1">
                <a:off x="9255112" y="1874594"/>
                <a:ext cx="322645" cy="199768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0" name="Line 11"/>
              <p:cNvSpPr>
                <a:spLocks noChangeShapeType="1"/>
              </p:cNvSpPr>
              <p:nvPr/>
            </p:nvSpPr>
            <p:spPr bwMode="auto">
              <a:xfrm flipV="1">
                <a:off x="9578428" y="1555562"/>
                <a:ext cx="0" cy="324994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1" name="Line 9"/>
              <p:cNvSpPr>
                <a:spLocks noChangeShapeType="1"/>
              </p:cNvSpPr>
              <p:nvPr/>
            </p:nvSpPr>
            <p:spPr bwMode="auto">
              <a:xfrm flipV="1">
                <a:off x="8844970" y="2159336"/>
                <a:ext cx="385533" cy="0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2" name="Line 10"/>
              <p:cNvSpPr>
                <a:spLocks noChangeShapeType="1"/>
              </p:cNvSpPr>
              <p:nvPr/>
            </p:nvSpPr>
            <p:spPr bwMode="auto">
              <a:xfrm rot="10800000" flipV="1">
                <a:off x="9578430" y="2463328"/>
                <a:ext cx="0" cy="328109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084744" y="4254822"/>
                  <a:ext cx="62869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LDR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4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4744" y="4254822"/>
                  <a:ext cx="628691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0680"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Freeform 55"/>
            <p:cNvSpPr>
              <a:spLocks/>
            </p:cNvSpPr>
            <p:nvPr/>
          </p:nvSpPr>
          <p:spPr bwMode="auto">
            <a:xfrm rot="16200000" flipH="1">
              <a:off x="7760948" y="4405552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7789104" y="4154790"/>
              <a:ext cx="357946" cy="70112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501051" y="4010595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7496265" y="4166499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11143691" y="3696103"/>
              <a:ext cx="360000" cy="223621"/>
              <a:chOff x="10894136" y="2594625"/>
              <a:chExt cx="360000" cy="223621"/>
            </a:xfrm>
          </p:grpSpPr>
          <p:sp>
            <p:nvSpPr>
              <p:cNvPr id="123" name="Line 66"/>
              <p:cNvSpPr>
                <a:spLocks noChangeShapeType="1"/>
              </p:cNvSpPr>
              <p:nvPr/>
            </p:nvSpPr>
            <p:spPr bwMode="auto">
              <a:xfrm rot="16200000" flipH="1">
                <a:off x="11074136" y="2414625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9" name="Line 67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95782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3" name="Line 68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63706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11074136" y="2744863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407323" y="3449639"/>
                  <a:ext cx="66773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2000">
                      <a:solidFill>
                        <a:prstClr val="black"/>
                      </a:solidFill>
                    </a:rPr>
                    <a:t>9</a:t>
                  </a: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 V</a:t>
                  </a: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1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07323" y="3449639"/>
                  <a:ext cx="667730" cy="707886"/>
                </a:xfrm>
                <a:prstGeom prst="rect">
                  <a:avLst/>
                </a:prstGeom>
                <a:blipFill>
                  <a:blip r:embed="rId7"/>
                  <a:stretch>
                    <a:fillRect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9699671" y="2681238"/>
              <a:ext cx="276703" cy="248119"/>
              <a:chOff x="9459641" y="1651566"/>
              <a:chExt cx="276703" cy="248119"/>
            </a:xfrm>
          </p:grpSpPr>
          <p:sp>
            <p:nvSpPr>
              <p:cNvPr id="117" name="Isosceles Triangle 116"/>
              <p:cNvSpPr/>
              <p:nvPr/>
            </p:nvSpPr>
            <p:spPr>
              <a:xfrm flipV="1">
                <a:off x="9473532" y="1651566"/>
                <a:ext cx="248920" cy="21759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>
                <a:off x="9459641" y="1899685"/>
                <a:ext cx="276703" cy="0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10011990" y="2729950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10010229" y="2843947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9675232" y="5277308"/>
              <a:ext cx="324000" cy="272845"/>
              <a:chOff x="9009284" y="4074487"/>
              <a:chExt cx="324000" cy="272845"/>
            </a:xfrm>
          </p:grpSpPr>
          <p:sp>
            <p:nvSpPr>
              <p:cNvPr id="113" name="Line 38"/>
              <p:cNvSpPr>
                <a:spLocks noChangeShapeType="1"/>
              </p:cNvSpPr>
              <p:nvPr/>
            </p:nvSpPr>
            <p:spPr bwMode="auto">
              <a:xfrm>
                <a:off x="9009284" y="4224196"/>
                <a:ext cx="324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4" name="Line 39"/>
              <p:cNvSpPr>
                <a:spLocks noChangeShapeType="1"/>
              </p:cNvSpPr>
              <p:nvPr/>
            </p:nvSpPr>
            <p:spPr bwMode="auto">
              <a:xfrm>
                <a:off x="9072284" y="4285764"/>
                <a:ext cx="198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" name="Line 40"/>
              <p:cNvSpPr>
                <a:spLocks noChangeShapeType="1"/>
              </p:cNvSpPr>
              <p:nvPr/>
            </p:nvSpPr>
            <p:spPr bwMode="auto">
              <a:xfrm>
                <a:off x="9126284" y="4347332"/>
                <a:ext cx="90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" name="Line 41"/>
              <p:cNvSpPr>
                <a:spLocks noChangeShapeType="1"/>
              </p:cNvSpPr>
              <p:nvPr/>
            </p:nvSpPr>
            <p:spPr bwMode="auto">
              <a:xfrm>
                <a:off x="9171284" y="4074487"/>
                <a:ext cx="0" cy="149709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8" name="Freeform 55"/>
            <p:cNvSpPr>
              <a:spLocks/>
            </p:cNvSpPr>
            <p:nvPr/>
          </p:nvSpPr>
          <p:spPr bwMode="auto">
            <a:xfrm rot="16200000" flipH="1">
              <a:off x="7764123" y="2633012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7966640" y="1693163"/>
              <a:ext cx="3357311" cy="1998434"/>
            </a:xfrm>
            <a:custGeom>
              <a:avLst/>
              <a:gdLst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822960 h 19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850" h="1985010">
                  <a:moveTo>
                    <a:pt x="3371850" y="1985010"/>
                  </a:moveTo>
                  <a:lnTo>
                    <a:pt x="3371850" y="0"/>
                  </a:lnTo>
                  <a:lnTo>
                    <a:pt x="0" y="0"/>
                  </a:lnTo>
                  <a:lnTo>
                    <a:pt x="0" y="822960"/>
                  </a:lnTo>
                </a:path>
              </a:pathLst>
            </a:custGeom>
            <a:noFill/>
            <a:ln w="31750" cap="rnd"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11" name="Freeform 55"/>
            <p:cNvSpPr>
              <a:spLocks/>
            </p:cNvSpPr>
            <p:nvPr/>
          </p:nvSpPr>
          <p:spPr bwMode="auto">
            <a:xfrm flipH="1">
              <a:off x="8395640" y="3697930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2" name="Freeform 55"/>
            <p:cNvSpPr>
              <a:spLocks/>
            </p:cNvSpPr>
            <p:nvPr/>
          </p:nvSpPr>
          <p:spPr bwMode="auto">
            <a:xfrm rot="16260000" flipH="1">
              <a:off x="9632099" y="2097721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 bwMode="auto">
                <a:xfrm>
                  <a:off x="8190817" y="2988392"/>
                  <a:ext cx="89963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 smtClean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4</a:t>
                  </a:r>
                  <a:r>
                    <a:rPr lang="en-SG" sz="2000" noProof="0" smtClean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.3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90817" y="2988392"/>
                  <a:ext cx="899634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6757" r="-676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56050" y="1443490"/>
                <a:ext cx="65403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38163" marR="0" lvl="0" indent="-53816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200" noProof="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(a)	State the condition causing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LDR</m:t>
                        </m:r>
                      </m:sub>
                    </m:sSub>
                    <m:r>
                      <a:rPr lang="en-SG" sz="2200" b="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SG" sz="2200" b="0" i="0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MΩ</m:t>
                    </m:r>
                  </m:oMath>
                </a14:m>
                <a:r>
                  <a:rPr kumimoji="0" lang="en-SG" sz="2200" b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.</a:t>
                </a:r>
                <a:endParaRPr kumimoji="0" lang="en-SG" sz="22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50" y="1443490"/>
                <a:ext cx="6540350" cy="430887"/>
              </a:xfrm>
              <a:prstGeom prst="rect">
                <a:avLst/>
              </a:prstGeom>
              <a:blipFill>
                <a:blip r:embed="rId9"/>
                <a:stretch>
                  <a:fillRect l="-1212" t="-10000" b="-285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  <p:sp>
        <p:nvSpPr>
          <p:cNvPr id="53" name="Oval Callout 52"/>
          <p:cNvSpPr/>
          <p:nvPr/>
        </p:nvSpPr>
        <p:spPr>
          <a:xfrm>
            <a:off x="3882057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36275" y="641462"/>
                <a:ext cx="625943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DC current gain of the transistor,</a:t>
                </a:r>
                <a:r>
                  <a:rPr kumimoji="0" lang="en-SG" sz="2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DC</m:t>
                        </m:r>
                      </m:sub>
                    </m:sSub>
                    <m:r>
                      <a:rPr kumimoji="0" lang="en-SG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=110.</m:t>
                    </m:r>
                  </m:oMath>
                </a14:m>
                <a:endParaRPr kumimoji="0" lang="en-SG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541338" marR="0" lvl="0" indent="-541338" algn="l" defTabSz="4572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The forward voltage of the LED</a:t>
                </a:r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LED</m:t>
                        </m:r>
                      </m:sub>
                    </m:sSub>
                    <m:r>
                      <a:rPr kumimoji="0" lang="en-SG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=2.1 </m:t>
                    </m:r>
                    <m:r>
                      <m:rPr>
                        <m:sty m:val="p"/>
                      </m:rPr>
                      <a:rPr kumimoji="0" lang="en-SG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V</m:t>
                    </m:r>
                  </m:oMath>
                </a14:m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. </a:t>
                </a:r>
                <a:endParaRPr kumimoji="0" lang="en-SG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75" y="641462"/>
                <a:ext cx="6259434" cy="861774"/>
              </a:xfrm>
              <a:prstGeom prst="rect">
                <a:avLst/>
              </a:prstGeom>
              <a:blipFill>
                <a:blip r:embed="rId2"/>
                <a:stretch>
                  <a:fillRect l="-1266" t="-3521" b="-91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2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8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S1 </a:t>
            </a:r>
            <a:r>
              <a:rPr lang="en-US" sz="1800" i="0" dirty="0" smtClean="0">
                <a:solidFill>
                  <a:srgbClr val="CC0000"/>
                </a:solidFill>
                <a:latin typeface="Tw Cen MT" panose="020B0602020104020603"/>
              </a:rPr>
              <a:t>B1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(modified)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77370" y="407612"/>
            <a:ext cx="4990309" cy="3856990"/>
            <a:chOff x="7084744" y="1693163"/>
            <a:chExt cx="4990309" cy="3856990"/>
          </a:xfrm>
        </p:grpSpPr>
        <p:sp>
          <p:nvSpPr>
            <p:cNvPr id="61" name="Freeform 60"/>
            <p:cNvSpPr/>
            <p:nvPr/>
          </p:nvSpPr>
          <p:spPr>
            <a:xfrm>
              <a:off x="7964805" y="3920196"/>
              <a:ext cx="3359146" cy="1354291"/>
            </a:xfrm>
            <a:custGeom>
              <a:avLst/>
              <a:gdLst>
                <a:gd name="connsiteX0" fmla="*/ 3360420 w 3360420"/>
                <a:gd name="connsiteY0" fmla="*/ 0 h 1303020"/>
                <a:gd name="connsiteX1" fmla="*/ 3360420 w 3360420"/>
                <a:gd name="connsiteY1" fmla="*/ 1303020 h 1303020"/>
                <a:gd name="connsiteX2" fmla="*/ 0 w 3360420"/>
                <a:gd name="connsiteY2" fmla="*/ 1303020 h 1303020"/>
                <a:gd name="connsiteX3" fmla="*/ 0 w 3360420"/>
                <a:gd name="connsiteY3" fmla="*/ 803910 h 1303020"/>
                <a:gd name="connsiteX0" fmla="*/ 3362327 w 3362327"/>
                <a:gd name="connsiteY0" fmla="*/ 0 h 1303020"/>
                <a:gd name="connsiteX1" fmla="*/ 3362327 w 3362327"/>
                <a:gd name="connsiteY1" fmla="*/ 1303020 h 1303020"/>
                <a:gd name="connsiteX2" fmla="*/ 1907 w 3362327"/>
                <a:gd name="connsiteY2" fmla="*/ 1303020 h 1303020"/>
                <a:gd name="connsiteX3" fmla="*/ 0 w 3362327"/>
                <a:gd name="connsiteY3" fmla="*/ 778250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327" h="1303020">
                  <a:moveTo>
                    <a:pt x="3362327" y="0"/>
                  </a:moveTo>
                  <a:lnTo>
                    <a:pt x="3362327" y="1303020"/>
                  </a:lnTo>
                  <a:lnTo>
                    <a:pt x="1907" y="1303020"/>
                  </a:lnTo>
                  <a:cubicBezTo>
                    <a:pt x="1271" y="1128097"/>
                    <a:pt x="636" y="953173"/>
                    <a:pt x="0" y="77825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2" name="Line 56"/>
            <p:cNvSpPr>
              <a:spLocks noChangeShapeType="1"/>
            </p:cNvSpPr>
            <p:nvPr/>
          </p:nvSpPr>
          <p:spPr bwMode="auto">
            <a:xfrm rot="16200000" flipH="1">
              <a:off x="9704050" y="3061118"/>
              <a:ext cx="26718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 rot="16200000" flipH="1">
              <a:off x="9696376" y="1844404"/>
              <a:ext cx="302481" cy="0"/>
            </a:xfrm>
            <a:prstGeom prst="line">
              <a:avLst/>
            </a:prstGeom>
            <a:noFill/>
            <a:ln w="31750" cap="rnd">
              <a:solidFill>
                <a:srgbClr val="CC00CC"/>
              </a:solidFill>
              <a:round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5" name="Line 56"/>
            <p:cNvSpPr>
              <a:spLocks noChangeShapeType="1"/>
            </p:cNvSpPr>
            <p:nvPr/>
          </p:nvSpPr>
          <p:spPr bwMode="auto">
            <a:xfrm rot="16200000" flipH="1">
              <a:off x="7539833" y="3380011"/>
              <a:ext cx="853619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1" name="Line 35"/>
            <p:cNvSpPr>
              <a:spLocks noChangeShapeType="1"/>
            </p:cNvSpPr>
            <p:nvPr/>
          </p:nvSpPr>
          <p:spPr bwMode="auto">
            <a:xfrm>
              <a:off x="8816045" y="3804450"/>
              <a:ext cx="288003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7966640" y="3804450"/>
              <a:ext cx="428997" cy="49311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31750" cap="rnd" cmpd="sng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6" name="Line 41"/>
            <p:cNvSpPr>
              <a:spLocks noChangeShapeType="1"/>
            </p:cNvSpPr>
            <p:nvPr/>
          </p:nvSpPr>
          <p:spPr bwMode="auto">
            <a:xfrm>
              <a:off x="9835797" y="4430586"/>
              <a:ext cx="0" cy="850653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 bwMode="auto">
                <a:xfrm>
                  <a:off x="9918904" y="1828090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20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300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18904" y="1828090"/>
                  <a:ext cx="813214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8271" r="-5263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 bwMode="auto">
                <a:xfrm>
                  <a:off x="7107947" y="2398354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20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24</a:t>
                  </a:r>
                  <a:r>
                    <a:rPr kumimoji="0" lang="en-SG" sz="20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07947" y="2398354"/>
                  <a:ext cx="813214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8271" r="-4511" b="-136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Line 56"/>
            <p:cNvSpPr>
              <a:spLocks noChangeShapeType="1"/>
            </p:cNvSpPr>
            <p:nvPr/>
          </p:nvSpPr>
          <p:spPr bwMode="auto">
            <a:xfrm rot="16200000" flipH="1">
              <a:off x="9709435" y="2546117"/>
              <a:ext cx="25641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9104050" y="3194712"/>
              <a:ext cx="891374" cy="1235875"/>
              <a:chOff x="8844970" y="1555562"/>
              <a:chExt cx="891374" cy="1235875"/>
            </a:xfrm>
          </p:grpSpPr>
          <p:sp>
            <p:nvSpPr>
              <p:cNvPr id="136" name="Oval 5"/>
              <p:cNvSpPr>
                <a:spLocks noChangeArrowheads="1"/>
              </p:cNvSpPr>
              <p:nvPr/>
            </p:nvSpPr>
            <p:spPr bwMode="auto">
              <a:xfrm>
                <a:off x="9041838" y="1810489"/>
                <a:ext cx="694506" cy="705151"/>
              </a:xfrm>
              <a:prstGeom prst="ellipse">
                <a:avLst/>
              </a:prstGeom>
              <a:solidFill>
                <a:srgbClr val="FFFF99"/>
              </a:solidFill>
              <a:ln w="3175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7" name="Line 6"/>
              <p:cNvSpPr>
                <a:spLocks noChangeShapeType="1"/>
              </p:cNvSpPr>
              <p:nvPr/>
            </p:nvSpPr>
            <p:spPr bwMode="auto">
              <a:xfrm>
                <a:off x="9242807" y="1932735"/>
                <a:ext cx="1367" cy="457676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" name="Line 7"/>
              <p:cNvSpPr>
                <a:spLocks noChangeShapeType="1"/>
              </p:cNvSpPr>
              <p:nvPr/>
            </p:nvSpPr>
            <p:spPr bwMode="auto">
              <a:xfrm>
                <a:off x="9253745" y="2251767"/>
                <a:ext cx="340417" cy="198277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9" name="Line 8"/>
              <p:cNvSpPr>
                <a:spLocks noChangeShapeType="1"/>
              </p:cNvSpPr>
              <p:nvPr/>
            </p:nvSpPr>
            <p:spPr bwMode="auto">
              <a:xfrm flipV="1">
                <a:off x="9255112" y="1874594"/>
                <a:ext cx="322645" cy="199768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0" name="Line 11"/>
              <p:cNvSpPr>
                <a:spLocks noChangeShapeType="1"/>
              </p:cNvSpPr>
              <p:nvPr/>
            </p:nvSpPr>
            <p:spPr bwMode="auto">
              <a:xfrm flipV="1">
                <a:off x="9578428" y="1555562"/>
                <a:ext cx="0" cy="324994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1" name="Line 9"/>
              <p:cNvSpPr>
                <a:spLocks noChangeShapeType="1"/>
              </p:cNvSpPr>
              <p:nvPr/>
            </p:nvSpPr>
            <p:spPr bwMode="auto">
              <a:xfrm flipV="1">
                <a:off x="8844970" y="2159336"/>
                <a:ext cx="385533" cy="0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2" name="Line 10"/>
              <p:cNvSpPr>
                <a:spLocks noChangeShapeType="1"/>
              </p:cNvSpPr>
              <p:nvPr/>
            </p:nvSpPr>
            <p:spPr bwMode="auto">
              <a:xfrm rot="10800000" flipV="1">
                <a:off x="9578430" y="2463328"/>
                <a:ext cx="0" cy="328109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084744" y="4254822"/>
                  <a:ext cx="62869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LDR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4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4744" y="4254822"/>
                  <a:ext cx="628691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0680"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Freeform 55"/>
            <p:cNvSpPr>
              <a:spLocks/>
            </p:cNvSpPr>
            <p:nvPr/>
          </p:nvSpPr>
          <p:spPr bwMode="auto">
            <a:xfrm rot="16200000" flipH="1">
              <a:off x="7760948" y="4405552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7789104" y="4154790"/>
              <a:ext cx="357946" cy="70112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501051" y="4010595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7496265" y="4166499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11143691" y="3696103"/>
              <a:ext cx="360000" cy="223621"/>
              <a:chOff x="10894136" y="2594625"/>
              <a:chExt cx="360000" cy="223621"/>
            </a:xfrm>
          </p:grpSpPr>
          <p:sp>
            <p:nvSpPr>
              <p:cNvPr id="123" name="Line 66"/>
              <p:cNvSpPr>
                <a:spLocks noChangeShapeType="1"/>
              </p:cNvSpPr>
              <p:nvPr/>
            </p:nvSpPr>
            <p:spPr bwMode="auto">
              <a:xfrm rot="16200000" flipH="1">
                <a:off x="11074136" y="2414625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9" name="Line 67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95782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3" name="Line 68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63706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11074136" y="2744863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407323" y="3449639"/>
                  <a:ext cx="66773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rPr>
                    <a:t>9</a:t>
                  </a: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 V</a:t>
                  </a: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1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07323" y="3449639"/>
                  <a:ext cx="667730" cy="707886"/>
                </a:xfrm>
                <a:prstGeom prst="rect">
                  <a:avLst/>
                </a:prstGeom>
                <a:blipFill>
                  <a:blip r:embed="rId7"/>
                  <a:stretch>
                    <a:fillRect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9699671" y="2681238"/>
              <a:ext cx="276703" cy="248119"/>
              <a:chOff x="9459641" y="1651566"/>
              <a:chExt cx="276703" cy="248119"/>
            </a:xfrm>
          </p:grpSpPr>
          <p:sp>
            <p:nvSpPr>
              <p:cNvPr id="117" name="Isosceles Triangle 116"/>
              <p:cNvSpPr/>
              <p:nvPr/>
            </p:nvSpPr>
            <p:spPr>
              <a:xfrm flipV="1">
                <a:off x="9473532" y="1651566"/>
                <a:ext cx="248920" cy="21759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>
                <a:off x="9459641" y="1899685"/>
                <a:ext cx="276703" cy="0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10011990" y="2729950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10010229" y="2843947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9675232" y="5277308"/>
              <a:ext cx="324000" cy="272845"/>
              <a:chOff x="9009284" y="4074487"/>
              <a:chExt cx="324000" cy="272845"/>
            </a:xfrm>
          </p:grpSpPr>
          <p:sp>
            <p:nvSpPr>
              <p:cNvPr id="113" name="Line 38"/>
              <p:cNvSpPr>
                <a:spLocks noChangeShapeType="1"/>
              </p:cNvSpPr>
              <p:nvPr/>
            </p:nvSpPr>
            <p:spPr bwMode="auto">
              <a:xfrm>
                <a:off x="9009284" y="4224196"/>
                <a:ext cx="324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4" name="Line 39"/>
              <p:cNvSpPr>
                <a:spLocks noChangeShapeType="1"/>
              </p:cNvSpPr>
              <p:nvPr/>
            </p:nvSpPr>
            <p:spPr bwMode="auto">
              <a:xfrm>
                <a:off x="9072284" y="4285764"/>
                <a:ext cx="198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" name="Line 40"/>
              <p:cNvSpPr>
                <a:spLocks noChangeShapeType="1"/>
              </p:cNvSpPr>
              <p:nvPr/>
            </p:nvSpPr>
            <p:spPr bwMode="auto">
              <a:xfrm>
                <a:off x="9126284" y="4347332"/>
                <a:ext cx="90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" name="Line 41"/>
              <p:cNvSpPr>
                <a:spLocks noChangeShapeType="1"/>
              </p:cNvSpPr>
              <p:nvPr/>
            </p:nvSpPr>
            <p:spPr bwMode="auto">
              <a:xfrm>
                <a:off x="9171284" y="4074487"/>
                <a:ext cx="0" cy="149709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8" name="Freeform 55"/>
            <p:cNvSpPr>
              <a:spLocks/>
            </p:cNvSpPr>
            <p:nvPr/>
          </p:nvSpPr>
          <p:spPr bwMode="auto">
            <a:xfrm rot="16200000" flipH="1">
              <a:off x="7764123" y="2633012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7966640" y="1693163"/>
              <a:ext cx="3357311" cy="1998434"/>
            </a:xfrm>
            <a:custGeom>
              <a:avLst/>
              <a:gdLst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822960 h 19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850" h="1985010">
                  <a:moveTo>
                    <a:pt x="3371850" y="1985010"/>
                  </a:moveTo>
                  <a:lnTo>
                    <a:pt x="3371850" y="0"/>
                  </a:lnTo>
                  <a:lnTo>
                    <a:pt x="0" y="0"/>
                  </a:lnTo>
                  <a:lnTo>
                    <a:pt x="0" y="822960"/>
                  </a:lnTo>
                </a:path>
              </a:pathLst>
            </a:custGeom>
            <a:noFill/>
            <a:ln w="31750" cap="rnd"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11" name="Freeform 55"/>
            <p:cNvSpPr>
              <a:spLocks/>
            </p:cNvSpPr>
            <p:nvPr/>
          </p:nvSpPr>
          <p:spPr bwMode="auto">
            <a:xfrm flipH="1">
              <a:off x="8395640" y="3697930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2" name="Freeform 55"/>
            <p:cNvSpPr>
              <a:spLocks/>
            </p:cNvSpPr>
            <p:nvPr/>
          </p:nvSpPr>
          <p:spPr bwMode="auto">
            <a:xfrm rot="16260000" flipH="1">
              <a:off x="9632099" y="2097721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 bwMode="auto">
                <a:xfrm>
                  <a:off x="8190817" y="2988392"/>
                  <a:ext cx="89963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 smtClean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4</a:t>
                  </a:r>
                  <a:r>
                    <a:rPr kumimoji="0" lang="en-SG" sz="20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.3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90817" y="2988392"/>
                  <a:ext cx="899634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6757" r="-676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33017" y="1455589"/>
                <a:ext cx="6262692" cy="159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38163" lvl="0" indent="-538163">
                  <a:lnSpc>
                    <a:spcPts val="3000"/>
                  </a:lnSpc>
                  <a:spcAft>
                    <a:spcPts val="600"/>
                  </a:spcAft>
                  <a:defRPr/>
                </a:pPr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(b)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	W</a:t>
                </a:r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LDR</m:t>
                        </m:r>
                      </m:sub>
                    </m:sSub>
                    <m:r>
                      <a:rPr lang="en-SG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=5 </m:t>
                    </m:r>
                    <m:r>
                      <m:rPr>
                        <m:sty m:val="p"/>
                      </m:rPr>
                      <a:rPr lang="en-SG" sz="2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the 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voltage across the </a:t>
                </a:r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LDR is </a:t>
                </a:r>
                <a14:m>
                  <m:oMath xmlns:m="http://schemas.openxmlformats.org/officeDocument/2006/math">
                    <m:r>
                      <a:rPr lang="en-SG" sz="2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1. 2</m:t>
                    </m:r>
                    <m:r>
                      <a:rPr lang="en-SG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 </m:t>
                    </m:r>
                    <m:r>
                      <m:rPr>
                        <m:sty m:val="p"/>
                      </m:rPr>
                      <a:rPr lang="en-SG" sz="2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 and 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the transistor </a:t>
                </a:r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is biased 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in the active </a:t>
                </a:r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region.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CE</m:t>
                        </m:r>
                      </m:sub>
                    </m:sSub>
                  </m:oMath>
                </a14:m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LDR</m:t>
                        </m:r>
                      </m:sub>
                    </m:sSub>
                    <m:r>
                      <a:rPr lang="en-SG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=5 </m:t>
                    </m:r>
                    <m:r>
                      <m:rPr>
                        <m:sty m:val="p"/>
                      </m:rPr>
                      <a:rPr lang="en-SG" sz="2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. </a:t>
                </a:r>
                <a:endParaRPr lang="en-SG" sz="2200" dirty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17" y="1455589"/>
                <a:ext cx="6262692" cy="1599220"/>
              </a:xfrm>
              <a:prstGeom prst="rect">
                <a:avLst/>
              </a:prstGeom>
              <a:blipFill>
                <a:blip r:embed="rId9"/>
                <a:stretch>
                  <a:fillRect l="-1265" t="-1908" r="-1362" b="-64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740954" y="3118918"/>
            <a:ext cx="145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  <a:endParaRPr kumimoji="0" lang="en-SG" sz="2400" b="0" i="0" u="sng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280062" y="3583286"/>
                <a:ext cx="2473227" cy="921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B</m:t>
                          </m:r>
                        </m:sub>
                      </m:sSub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SG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LDR</m:t>
                              </m:r>
                            </m:sub>
                          </m:sSub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SG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SG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062" y="3583286"/>
                <a:ext cx="2473227" cy="921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725983" y="3771947"/>
            <a:ext cx="573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smtClean="0">
                <a:solidFill>
                  <a:srgbClr val="0000FF"/>
                </a:solidFill>
                <a:latin typeface="Cambria" panose="02040503050406030204" pitchFamily="18" charset="0"/>
              </a:rPr>
              <a:t>(b)</a:t>
            </a:r>
            <a:endParaRPr lang="en-SG" sz="220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637686" y="4509105"/>
                <a:ext cx="2115604" cy="892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1.2−0.7</m:t>
                          </m:r>
                        </m:num>
                        <m:den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4.3</m:t>
                          </m:r>
                        </m:den>
                      </m:f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86" y="4509105"/>
                <a:ext cx="2115604" cy="8926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637685" y="5407227"/>
                <a:ext cx="2041017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≈0.1163 </m:t>
                      </m:r>
                      <m:r>
                        <m:rPr>
                          <m:sty m:val="p"/>
                        </m:rPr>
                        <a:rPr kumimoji="0" lang="en-SG" sz="24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mA</m:t>
                      </m:r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85" y="5407227"/>
                <a:ext cx="2041017" cy="5386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637685" y="5945836"/>
                <a:ext cx="1903465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116 </m:t>
                      </m:r>
                      <m:r>
                        <m:rPr>
                          <m:sty m:val="p"/>
                        </m:rPr>
                        <a:rPr kumimoji="0" lang="en-SG" sz="24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μA</m:t>
                      </m:r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85" y="5945836"/>
                <a:ext cx="1903465" cy="5386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235397" y="3763558"/>
                <a:ext cx="2607634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</m:sSub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B</m:t>
                          </m:r>
                        </m:sub>
                      </m:sSub>
                      <m:r>
                        <a:rPr kumimoji="0" lang="en-SG" sz="24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DC</m:t>
                          </m:r>
                        </m:sub>
                      </m:sSub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397" y="3763558"/>
                <a:ext cx="2607634" cy="5386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566308" y="4334156"/>
                <a:ext cx="2302332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≈0.1163×110</m:t>
                      </m:r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308" y="4334156"/>
                <a:ext cx="2302332" cy="5386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4566308" y="4857944"/>
                <a:ext cx="2302332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≈12.79</m:t>
                      </m:r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308" y="4857944"/>
                <a:ext cx="2302332" cy="53860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328111" y="4442942"/>
                <a:ext cx="4225840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CE</m:t>
                          </m:r>
                        </m:sub>
                      </m:sSub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CC</m:t>
                          </m:r>
                        </m:sub>
                      </m:sSub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</m:sSub>
                      <m:r>
                        <a:rPr lang="en-SG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 </m:t>
                      </m:r>
                      <m:sSub>
                        <m:sSub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</m:sSub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LED</m:t>
                          </m:r>
                        </m:sub>
                      </m:sSub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11" y="4442942"/>
                <a:ext cx="4225840" cy="53860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7855648" y="4981551"/>
                <a:ext cx="3501355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≈9−12.79×0.3−2.1</m:t>
                      </m:r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48" y="4981551"/>
                <a:ext cx="3501355" cy="5386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7855648" y="5520160"/>
                <a:ext cx="3501355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3.06 </m:t>
                      </m:r>
                      <m:r>
                        <m:rPr>
                          <m:sty m:val="p"/>
                        </m:rPr>
                        <a:rPr kumimoji="0" lang="en-SG" sz="24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48" y="5520160"/>
                <a:ext cx="3501355" cy="53860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66308" y="5396553"/>
                <a:ext cx="2302332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kumimoji="0" lang="en-SG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12.8 </m:t>
                      </m:r>
                      <m:r>
                        <m:rPr>
                          <m:sty m:val="p"/>
                        </m:rPr>
                        <a:rPr kumimoji="0" lang="en-SG" sz="24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mA</m:t>
                      </m:r>
                    </m:oMath>
                  </m:oMathPara>
                </a14:m>
                <a:endParaRPr kumimoji="0" lang="en-SG" sz="2400" b="0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308" y="5396553"/>
                <a:ext cx="2302332" cy="53860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hlinkClick r:id="rId21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0"/>
            <a:ext cx="9906000" cy="2330621"/>
          </a:xfrm>
        </p:spPr>
        <p:txBody>
          <a:bodyPr>
            <a:normAutofit/>
          </a:bodyPr>
          <a:lstStyle/>
          <a:p>
            <a:r>
              <a:rPr lang="en-SG" sz="8800" smtClean="0"/>
              <a:t>2018/19 S1</a:t>
            </a:r>
            <a:endParaRPr lang="en-SG" sz="8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3946" y="2330621"/>
            <a:ext cx="9906000" cy="1201124"/>
          </a:xfrm>
        </p:spPr>
        <p:txBody>
          <a:bodyPr>
            <a:normAutofit/>
          </a:bodyPr>
          <a:lstStyle/>
          <a:p>
            <a:r>
              <a:rPr lang="en-SG" sz="4000" cap="none" smtClean="0"/>
              <a:t>Modified Examination Questions</a:t>
            </a:r>
            <a:endParaRPr lang="en-SG" sz="4000" cap="none"/>
          </a:p>
        </p:txBody>
      </p:sp>
    </p:spTree>
    <p:extLst>
      <p:ext uri="{BB962C8B-B14F-4D97-AF65-F5344CB8AC3E}">
        <p14:creationId xmlns:p14="http://schemas.microsoft.com/office/powerpoint/2010/main" val="34297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8110905" y="2558374"/>
            <a:ext cx="3114814" cy="1473391"/>
          </a:xfrm>
          <a:custGeom>
            <a:avLst/>
            <a:gdLst>
              <a:gd name="connsiteX0" fmla="*/ 3093396 w 3093396"/>
              <a:gd name="connsiteY0" fmla="*/ 0 h 1527243"/>
              <a:gd name="connsiteX1" fmla="*/ 3093396 w 3093396"/>
              <a:gd name="connsiteY1" fmla="*/ 1527243 h 1527243"/>
              <a:gd name="connsiteX2" fmla="*/ 0 w 3093396"/>
              <a:gd name="connsiteY2" fmla="*/ 1527243 h 1527243"/>
              <a:gd name="connsiteX3" fmla="*/ 0 w 3093396"/>
              <a:gd name="connsiteY3" fmla="*/ 710120 h 1527243"/>
              <a:gd name="connsiteX0" fmla="*/ 3095289 w 3095289"/>
              <a:gd name="connsiteY0" fmla="*/ 0 h 1527243"/>
              <a:gd name="connsiteX1" fmla="*/ 3095289 w 3095289"/>
              <a:gd name="connsiteY1" fmla="*/ 1527243 h 1527243"/>
              <a:gd name="connsiteX2" fmla="*/ 1893 w 3095289"/>
              <a:gd name="connsiteY2" fmla="*/ 1527243 h 1527243"/>
              <a:gd name="connsiteX3" fmla="*/ 0 w 3095289"/>
              <a:gd name="connsiteY3" fmla="*/ 757512 h 152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289" h="1527243">
                <a:moveTo>
                  <a:pt x="3095289" y="0"/>
                </a:moveTo>
                <a:lnTo>
                  <a:pt x="3095289" y="1527243"/>
                </a:lnTo>
                <a:lnTo>
                  <a:pt x="1893" y="1527243"/>
                </a:lnTo>
                <a:lnTo>
                  <a:pt x="0" y="757512"/>
                </a:lnTo>
              </a:path>
            </a:pathLst>
          </a:custGeom>
          <a:noFill/>
          <a:ln w="317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TextBox 63"/>
          <p:cNvSpPr txBox="1"/>
          <p:nvPr/>
        </p:nvSpPr>
        <p:spPr>
          <a:xfrm>
            <a:off x="1173085" y="621462"/>
            <a:ext cx="758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Calculate the emitter current of the silicon transistor.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193405" y="1324565"/>
                <a:ext cx="5941767" cy="1963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SG" sz="2400" b="0" u="sng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Solution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≈3−0.7=2.3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400" b="0" i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b="0" i="0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2.3 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en-SG" sz="2400" dirty="0">
                  <a:solidFill>
                    <a:srgbClr val="9900FF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05" y="1324565"/>
                <a:ext cx="5941767" cy="1963936"/>
              </a:xfrm>
              <a:prstGeom prst="rect">
                <a:avLst/>
              </a:prstGeom>
              <a:blipFill>
                <a:blip r:embed="rId2"/>
                <a:stretch>
                  <a:fillRect l="-1643" t="-24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 bwMode="auto">
              <a:xfrm>
                <a:off x="9855462" y="971367"/>
                <a:ext cx="652404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 anchor="t" anchorCtr="0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kumimoji="0" lang="en-SG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000" noProof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SG" sz="200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 k</a:t>
                </a:r>
                <a:r>
                  <a:rPr kumimoji="0" lang="el-G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Ω</a:t>
                </a:r>
                <a:endParaRPr kumimoji="0" lang="en-SG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55462" y="971367"/>
                <a:ext cx="652404" cy="707886"/>
              </a:xfrm>
              <a:prstGeom prst="rect">
                <a:avLst/>
              </a:prstGeom>
              <a:blipFill>
                <a:blip r:embed="rId3"/>
                <a:stretch>
                  <a:fillRect l="-10280" r="-8411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1050594" y="2336274"/>
            <a:ext cx="360000" cy="223621"/>
            <a:chOff x="11048054" y="2448034"/>
            <a:chExt cx="360000" cy="223621"/>
          </a:xfrm>
        </p:grpSpPr>
        <p:sp>
          <p:nvSpPr>
            <p:cNvPr id="74" name="Line 66"/>
            <p:cNvSpPr>
              <a:spLocks noChangeShapeType="1"/>
            </p:cNvSpPr>
            <p:nvPr/>
          </p:nvSpPr>
          <p:spPr bwMode="auto">
            <a:xfrm rot="16200000" flipH="1">
              <a:off x="11228054" y="2268034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5" name="Line 67"/>
            <p:cNvSpPr>
              <a:spLocks noChangeShapeType="1"/>
            </p:cNvSpPr>
            <p:nvPr/>
          </p:nvSpPr>
          <p:spPr bwMode="auto">
            <a:xfrm rot="16200000" flipH="1">
              <a:off x="11228054" y="2449191"/>
              <a:ext cx="0" cy="14676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6" name="Line 68"/>
            <p:cNvSpPr>
              <a:spLocks noChangeShapeType="1"/>
            </p:cNvSpPr>
            <p:nvPr/>
          </p:nvSpPr>
          <p:spPr bwMode="auto">
            <a:xfrm rot="16200000" flipH="1">
              <a:off x="11228054" y="2417115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7" name="Line 69"/>
            <p:cNvSpPr>
              <a:spLocks noChangeShapeType="1"/>
            </p:cNvSpPr>
            <p:nvPr/>
          </p:nvSpPr>
          <p:spPr bwMode="auto">
            <a:xfrm rot="16200000" flipH="1">
              <a:off x="11228054" y="2598272"/>
              <a:ext cx="0" cy="14676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78" name="Line 56"/>
          <p:cNvSpPr>
            <a:spLocks noChangeShapeType="1"/>
          </p:cNvSpPr>
          <p:nvPr/>
        </p:nvSpPr>
        <p:spPr bwMode="auto">
          <a:xfrm rot="16200000" flipH="1">
            <a:off x="9624808" y="1676393"/>
            <a:ext cx="234127" cy="0"/>
          </a:xfrm>
          <a:prstGeom prst="line">
            <a:avLst/>
          </a:prstGeom>
          <a:noFill/>
          <a:ln w="31750" cap="rnd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3" name="Freeform 36"/>
          <p:cNvSpPr>
            <a:spLocks/>
          </p:cNvSpPr>
          <p:nvPr/>
        </p:nvSpPr>
        <p:spPr bwMode="auto">
          <a:xfrm>
            <a:off x="8114845" y="2421373"/>
            <a:ext cx="891171" cy="631437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31750" cmpd="sng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934731" y="3052812"/>
            <a:ext cx="360000" cy="223619"/>
            <a:chOff x="7909331" y="3164572"/>
            <a:chExt cx="360000" cy="223619"/>
          </a:xfrm>
        </p:grpSpPr>
        <p:sp>
          <p:nvSpPr>
            <p:cNvPr id="89" name="Line 45"/>
            <p:cNvSpPr>
              <a:spLocks noChangeShapeType="1"/>
            </p:cNvSpPr>
            <p:nvPr/>
          </p:nvSpPr>
          <p:spPr bwMode="auto">
            <a:xfrm rot="5400000">
              <a:off x="8089331" y="298457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0" name="Line 46"/>
            <p:cNvSpPr>
              <a:spLocks noChangeShapeType="1"/>
            </p:cNvSpPr>
            <p:nvPr/>
          </p:nvSpPr>
          <p:spPr bwMode="auto">
            <a:xfrm rot="5400000">
              <a:off x="8089331" y="3165393"/>
              <a:ext cx="0" cy="14743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1" name="Line 47"/>
            <p:cNvSpPr>
              <a:spLocks noChangeShapeType="1"/>
            </p:cNvSpPr>
            <p:nvPr/>
          </p:nvSpPr>
          <p:spPr bwMode="auto">
            <a:xfrm rot="5400000">
              <a:off x="8089331" y="313365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2" name="Line 48"/>
            <p:cNvSpPr>
              <a:spLocks noChangeShapeType="1"/>
            </p:cNvSpPr>
            <p:nvPr/>
          </p:nvSpPr>
          <p:spPr bwMode="auto">
            <a:xfrm rot="5400000">
              <a:off x="8089331" y="3314473"/>
              <a:ext cx="0" cy="14743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00" name="Text Box 78"/>
          <p:cNvSpPr txBox="1">
            <a:spLocks noChangeArrowheads="1"/>
          </p:cNvSpPr>
          <p:nvPr/>
        </p:nvSpPr>
        <p:spPr bwMode="auto">
          <a:xfrm>
            <a:off x="11413350" y="2231828"/>
            <a:ext cx="667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000">
                <a:solidFill>
                  <a:prstClr val="black"/>
                </a:solidFill>
              </a:rPr>
              <a:t>9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 V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0" name="Text Box 78"/>
          <p:cNvSpPr txBox="1">
            <a:spLocks noChangeArrowheads="1"/>
          </p:cNvSpPr>
          <p:nvPr/>
        </p:nvSpPr>
        <p:spPr bwMode="auto">
          <a:xfrm>
            <a:off x="7458363" y="2977453"/>
            <a:ext cx="628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3 V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3" name="Line 56"/>
          <p:cNvSpPr>
            <a:spLocks noChangeShapeType="1"/>
          </p:cNvSpPr>
          <p:nvPr/>
        </p:nvSpPr>
        <p:spPr bwMode="auto">
          <a:xfrm rot="16200000" flipH="1">
            <a:off x="9593917" y="3886100"/>
            <a:ext cx="295910" cy="0"/>
          </a:xfrm>
          <a:prstGeom prst="line">
            <a:avLst/>
          </a:prstGeom>
          <a:noFill/>
          <a:ln w="317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 bwMode="auto">
              <a:xfrm>
                <a:off x="9855462" y="3139575"/>
                <a:ext cx="652404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 anchor="t" anchorCtr="0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kumimoji="0" lang="en-SG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00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SG" sz="2000">
                    <a:solidFill>
                      <a:prstClr val="black"/>
                    </a:solidFill>
                    <a:latin typeface="Cambria" panose="02040503050406030204" pitchFamily="18" charset="0"/>
                  </a:rPr>
                  <a:t> </a:t>
                </a:r>
                <a:r>
                  <a: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k</a:t>
                </a:r>
                <a:r>
                  <a:rPr kumimoji="0" lang="el-G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Ω</a:t>
                </a:r>
                <a:endParaRPr kumimoji="0" lang="en-SG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55462" y="3139575"/>
                <a:ext cx="652404" cy="707886"/>
              </a:xfrm>
              <a:prstGeom prst="rect">
                <a:avLst/>
              </a:prstGeom>
              <a:blipFill>
                <a:blip r:embed="rId4"/>
                <a:stretch>
                  <a:fillRect l="-10280" r="-8411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Line 56"/>
          <p:cNvSpPr>
            <a:spLocks noChangeShapeType="1"/>
          </p:cNvSpPr>
          <p:nvPr/>
        </p:nvSpPr>
        <p:spPr bwMode="auto">
          <a:xfrm rot="16200000" flipH="1">
            <a:off x="9620350" y="3179663"/>
            <a:ext cx="243044" cy="0"/>
          </a:xfrm>
          <a:prstGeom prst="line">
            <a:avLst/>
          </a:prstGeom>
          <a:noFill/>
          <a:ln w="31750" cap="rnd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79127" y="4031766"/>
            <a:ext cx="324000" cy="272845"/>
            <a:chOff x="9009284" y="4074487"/>
            <a:chExt cx="324000" cy="272845"/>
          </a:xfrm>
        </p:grpSpPr>
        <p:sp>
          <p:nvSpPr>
            <p:cNvPr id="84" name="Line 38"/>
            <p:cNvSpPr>
              <a:spLocks noChangeShapeType="1"/>
            </p:cNvSpPr>
            <p:nvPr/>
          </p:nvSpPr>
          <p:spPr bwMode="auto">
            <a:xfrm>
              <a:off x="9009284" y="4224196"/>
              <a:ext cx="324000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5" name="Line 39"/>
            <p:cNvSpPr>
              <a:spLocks noChangeShapeType="1"/>
            </p:cNvSpPr>
            <p:nvPr/>
          </p:nvSpPr>
          <p:spPr bwMode="auto">
            <a:xfrm>
              <a:off x="9072284" y="4285764"/>
              <a:ext cx="198000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6" name="Line 40"/>
            <p:cNvSpPr>
              <a:spLocks noChangeShapeType="1"/>
            </p:cNvSpPr>
            <p:nvPr/>
          </p:nvSpPr>
          <p:spPr bwMode="auto">
            <a:xfrm>
              <a:off x="9126284" y="4347332"/>
              <a:ext cx="90000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3" name="Line 41"/>
            <p:cNvSpPr>
              <a:spLocks noChangeShapeType="1"/>
            </p:cNvSpPr>
            <p:nvPr/>
          </p:nvSpPr>
          <p:spPr bwMode="auto">
            <a:xfrm>
              <a:off x="9171284" y="4074487"/>
              <a:ext cx="0" cy="149709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008413" y="1817600"/>
            <a:ext cx="891374" cy="1235875"/>
            <a:chOff x="8438570" y="1991839"/>
            <a:chExt cx="891374" cy="1235875"/>
          </a:xfrm>
        </p:grpSpPr>
        <p:sp>
          <p:nvSpPr>
            <p:cNvPr id="66" name="Oval 5"/>
            <p:cNvSpPr>
              <a:spLocks noChangeArrowheads="1"/>
            </p:cNvSpPr>
            <p:nvPr/>
          </p:nvSpPr>
          <p:spPr bwMode="auto">
            <a:xfrm>
              <a:off x="8635438" y="2246766"/>
              <a:ext cx="694506" cy="705151"/>
            </a:xfrm>
            <a:prstGeom prst="ellipse">
              <a:avLst/>
            </a:prstGeom>
            <a:solidFill>
              <a:srgbClr val="FFFF99"/>
            </a:solidFill>
            <a:ln w="317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" name="Line 6"/>
            <p:cNvSpPr>
              <a:spLocks noChangeShapeType="1"/>
            </p:cNvSpPr>
            <p:nvPr/>
          </p:nvSpPr>
          <p:spPr bwMode="auto">
            <a:xfrm>
              <a:off x="8836407" y="2369012"/>
              <a:ext cx="1367" cy="457676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8" name="Line 7"/>
            <p:cNvSpPr>
              <a:spLocks noChangeShapeType="1"/>
            </p:cNvSpPr>
            <p:nvPr/>
          </p:nvSpPr>
          <p:spPr bwMode="auto">
            <a:xfrm>
              <a:off x="8847345" y="2688044"/>
              <a:ext cx="340417" cy="198277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9" name="Line 8"/>
            <p:cNvSpPr>
              <a:spLocks noChangeShapeType="1"/>
            </p:cNvSpPr>
            <p:nvPr/>
          </p:nvSpPr>
          <p:spPr bwMode="auto">
            <a:xfrm flipV="1">
              <a:off x="8848712" y="2310871"/>
              <a:ext cx="322645" cy="199768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9" name="Line 11"/>
            <p:cNvSpPr>
              <a:spLocks noChangeShapeType="1"/>
            </p:cNvSpPr>
            <p:nvPr/>
          </p:nvSpPr>
          <p:spPr bwMode="auto">
            <a:xfrm flipV="1">
              <a:off x="9172028" y="1991839"/>
              <a:ext cx="0" cy="324994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6" name="Line 9"/>
            <p:cNvSpPr>
              <a:spLocks noChangeShapeType="1"/>
            </p:cNvSpPr>
            <p:nvPr/>
          </p:nvSpPr>
          <p:spPr bwMode="auto">
            <a:xfrm flipV="1">
              <a:off x="8438570" y="2595613"/>
              <a:ext cx="385533" cy="0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7" name="Line 10"/>
            <p:cNvSpPr>
              <a:spLocks noChangeShapeType="1"/>
            </p:cNvSpPr>
            <p:nvPr/>
          </p:nvSpPr>
          <p:spPr bwMode="auto">
            <a:xfrm rot="10800000" flipV="1">
              <a:off x="9172030" y="2899605"/>
              <a:ext cx="0" cy="328109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9739814" y="833120"/>
            <a:ext cx="1488504" cy="1497330"/>
          </a:xfrm>
          <a:custGeom>
            <a:avLst/>
            <a:gdLst>
              <a:gd name="connsiteX0" fmla="*/ 1493520 w 1493520"/>
              <a:gd name="connsiteY0" fmla="*/ 1497330 h 1497330"/>
              <a:gd name="connsiteX1" fmla="*/ 1493520 w 1493520"/>
              <a:gd name="connsiteY1" fmla="*/ 0 h 1497330"/>
              <a:gd name="connsiteX2" fmla="*/ 0 w 1493520"/>
              <a:gd name="connsiteY2" fmla="*/ 0 h 1497330"/>
              <a:gd name="connsiteX3" fmla="*/ 0 w 1493520"/>
              <a:gd name="connsiteY3" fmla="*/ 300990 h 149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520" h="1497330">
                <a:moveTo>
                  <a:pt x="1493520" y="1497330"/>
                </a:moveTo>
                <a:lnTo>
                  <a:pt x="1493520" y="0"/>
                </a:lnTo>
                <a:lnTo>
                  <a:pt x="0" y="0"/>
                </a:lnTo>
                <a:lnTo>
                  <a:pt x="0" y="300990"/>
                </a:lnTo>
              </a:path>
            </a:pathLst>
          </a:custGeom>
          <a:noFill/>
          <a:ln w="31750" cap="rnd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Freeform 55"/>
          <p:cNvSpPr>
            <a:spLocks/>
          </p:cNvSpPr>
          <p:nvPr/>
        </p:nvSpPr>
        <p:spPr bwMode="auto">
          <a:xfrm rot="16200000" flipH="1">
            <a:off x="9536462" y="1240998"/>
            <a:ext cx="420406" cy="216257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chemeClr val="accent3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" name="Freeform 55"/>
          <p:cNvSpPr>
            <a:spLocks/>
          </p:cNvSpPr>
          <p:nvPr/>
        </p:nvSpPr>
        <p:spPr bwMode="auto">
          <a:xfrm rot="16200000" flipH="1">
            <a:off x="9536462" y="3409206"/>
            <a:ext cx="420406" cy="216257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chemeClr val="accent3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0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2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smtClean="0">
                <a:solidFill>
                  <a:srgbClr val="CC0000"/>
                </a:solidFill>
                <a:latin typeface="Tw Cen MT" panose="020B0602020104020603"/>
              </a:rPr>
              <a:t>18/19 S1 A8 (modified)</a:t>
            </a:r>
            <a:r>
              <a:rPr lang="en-US" sz="1050" b="0" i="0" smtClean="0">
                <a:solidFill>
                  <a:srgbClr val="CC0000"/>
                </a:solidFill>
                <a:latin typeface="Tw Cen MT" panose="020B0602020104020603"/>
              </a:rPr>
              <a:t>	</a:t>
            </a:r>
            <a:endParaRPr lang="en-US" sz="1050" b="0" i="0" dirty="0">
              <a:solidFill>
                <a:srgbClr val="CC0000"/>
              </a:solidFill>
              <a:latin typeface="Tw Cen MT" panose="020B0602020104020603"/>
            </a:endParaRPr>
          </a:p>
        </p:txBody>
      </p:sp>
      <p:pic>
        <p:nvPicPr>
          <p:cNvPr id="41" name="Picture 40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  <p:sp>
        <p:nvSpPr>
          <p:cNvPr id="44" name="Oval Callout 43"/>
          <p:cNvSpPr/>
          <p:nvPr/>
        </p:nvSpPr>
        <p:spPr>
          <a:xfrm>
            <a:off x="3882057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06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44681" y="642405"/>
            <a:ext cx="9746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marR="0" lvl="0" indent="-5365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AutoNum type="alphaLcParenBoth"/>
              <a:tabLst/>
              <a:defRPr/>
            </a:pPr>
            <a:r>
              <a:rPr lang="en-SG" sz="2400">
                <a:solidFill>
                  <a:prstClr val="black"/>
                </a:solidFill>
                <a:latin typeface="Cambria" panose="02040503050406030204" pitchFamily="18" charset="0"/>
              </a:rPr>
              <a:t>Name the circuit and explain how it works.</a:t>
            </a:r>
            <a:endParaRPr kumimoji="0" lang="en-SG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9246" y="1180547"/>
            <a:ext cx="577471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This is an automatic</a:t>
            </a:r>
            <a:r>
              <a:rPr kumimoji="0" lang="en-SG" sz="2400" b="0" i="0" u="none" strike="noStrike" kern="1200" cap="none" spc="0" normalizeH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lighting circuit.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4025" y="2111415"/>
            <a:ext cx="6241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When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intensity of the ambient </a:t>
            </a:r>
            <a:r>
              <a:rPr lang="en-SG" sz="2400" dirty="0">
                <a:solidFill>
                  <a:srgbClr val="0000C8"/>
                </a:solidFill>
                <a:latin typeface="Cambria" panose="02040503050406030204" pitchFamily="18" charset="0"/>
              </a:rPr>
              <a:t>light shining on the light dependent resistor (LDR) increases, the resistance of the LDR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decreases</a:t>
            </a: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 </a:t>
            </a:r>
            <a:r>
              <a:rPr kumimoji="0" lang="en-SG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This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causes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voltage across the LDR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and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base current </a:t>
            </a: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to </a:t>
            </a:r>
            <a:r>
              <a:rPr lang="en-SG" sz="2400" noProof="0" smtClean="0">
                <a:solidFill>
                  <a:srgbClr val="0000C8"/>
                </a:solidFill>
                <a:latin typeface="Cambria" panose="02040503050406030204" pitchFamily="18" charset="0"/>
              </a:rPr>
              <a:t>decrease</a:t>
            </a:r>
            <a:r>
              <a:rPr kumimoji="0" lang="en-SG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r>
              <a:rPr kumimoji="0" lang="en-SG" sz="2400" b="0" i="0" u="none" strike="noStrike" kern="1200" cap="none" spc="0" normalizeH="0" noProof="0" smtClean="0">
                <a:ln>
                  <a:noFill/>
                </a:ln>
                <a:solidFill>
                  <a:srgbClr val="0000C8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lang="en-SG" sz="2400">
                <a:solidFill>
                  <a:srgbClr val="0000C8"/>
                </a:solidFill>
                <a:latin typeface="Cambria" panose="02040503050406030204" pitchFamily="18" charset="0"/>
              </a:rPr>
              <a:t>A </a:t>
            </a:r>
            <a:r>
              <a:rPr lang="en-SG" sz="2400" smtClean="0">
                <a:solidFill>
                  <a:srgbClr val="0000C8"/>
                </a:solidFill>
                <a:latin typeface="Cambria" panose="02040503050406030204" pitchFamily="18" charset="0"/>
              </a:rPr>
              <a:t>drop </a:t>
            </a:r>
            <a:r>
              <a:rPr lang="en-SG" sz="2400" dirty="0">
                <a:solidFill>
                  <a:srgbClr val="0000C8"/>
                </a:solidFill>
                <a:latin typeface="Cambria" panose="02040503050406030204" pitchFamily="18" charset="0"/>
              </a:rPr>
              <a:t>in the base current will result in a drop in the collector current </a:t>
            </a:r>
            <a:r>
              <a:rPr lang="en-SG" sz="2400">
                <a:solidFill>
                  <a:srgbClr val="0000C8"/>
                </a:solidFill>
                <a:latin typeface="Cambria" panose="02040503050406030204" pitchFamily="18" charset="0"/>
              </a:rPr>
              <a:t>and </a:t>
            </a:r>
            <a:r>
              <a:rPr lang="en-SG" sz="2400" smtClean="0">
                <a:solidFill>
                  <a:srgbClr val="0000C8"/>
                </a:solidFill>
                <a:latin typeface="Cambria" panose="02040503050406030204" pitchFamily="18" charset="0"/>
              </a:rPr>
              <a:t>a decrease in </a:t>
            </a:r>
            <a:r>
              <a:rPr lang="en-SG" sz="2400">
                <a:solidFill>
                  <a:srgbClr val="0000C8"/>
                </a:solidFill>
                <a:latin typeface="Cambria" panose="02040503050406030204" pitchFamily="18" charset="0"/>
              </a:rPr>
              <a:t>the </a:t>
            </a:r>
            <a:r>
              <a:rPr lang="en-SG" sz="2400" smtClean="0">
                <a:solidFill>
                  <a:srgbClr val="0000C8"/>
                </a:solidFill>
                <a:latin typeface="Cambria" panose="02040503050406030204" pitchFamily="18" charset="0"/>
              </a:rPr>
              <a:t>intensity of the LED light.</a:t>
            </a:r>
            <a:endParaRPr lang="en-SG" sz="2400" dirty="0">
              <a:solidFill>
                <a:srgbClr val="0000C8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49405" y="5188585"/>
            <a:ext cx="974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  <a:defRPr/>
            </a:pPr>
            <a:r>
              <a:rPr lang="en-SG" sz="2400">
                <a:solidFill>
                  <a:srgbClr val="0000C8"/>
                </a:solidFill>
                <a:latin typeface="Cambria" panose="02040503050406030204" pitchFamily="18" charset="0"/>
              </a:rPr>
              <a:t>On the other hand, a decrease in the intensity of the ambient light will increase the resistance of the LDR and </a:t>
            </a:r>
            <a:r>
              <a:rPr lang="en-SG" sz="2400" smtClean="0">
                <a:solidFill>
                  <a:srgbClr val="0000C8"/>
                </a:solidFill>
                <a:latin typeface="Cambria" panose="02040503050406030204" pitchFamily="18" charset="0"/>
              </a:rPr>
              <a:t>results in brighter LED light.</a:t>
            </a:r>
            <a:endParaRPr lang="en-SG" sz="2400">
              <a:solidFill>
                <a:srgbClr val="0000C8"/>
              </a:solidFill>
              <a:latin typeface="Cambria" panose="02040503050406030204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7084744" y="950701"/>
            <a:ext cx="4990309" cy="3856990"/>
            <a:chOff x="7084744" y="1369606"/>
            <a:chExt cx="4990309" cy="3856990"/>
          </a:xfrm>
        </p:grpSpPr>
        <p:sp>
          <p:nvSpPr>
            <p:cNvPr id="62" name="Freeform 61"/>
            <p:cNvSpPr/>
            <p:nvPr/>
          </p:nvSpPr>
          <p:spPr>
            <a:xfrm>
              <a:off x="7964805" y="3596639"/>
              <a:ext cx="3359146" cy="1354291"/>
            </a:xfrm>
            <a:custGeom>
              <a:avLst/>
              <a:gdLst>
                <a:gd name="connsiteX0" fmla="*/ 3360420 w 3360420"/>
                <a:gd name="connsiteY0" fmla="*/ 0 h 1303020"/>
                <a:gd name="connsiteX1" fmla="*/ 3360420 w 3360420"/>
                <a:gd name="connsiteY1" fmla="*/ 1303020 h 1303020"/>
                <a:gd name="connsiteX2" fmla="*/ 0 w 3360420"/>
                <a:gd name="connsiteY2" fmla="*/ 1303020 h 1303020"/>
                <a:gd name="connsiteX3" fmla="*/ 0 w 3360420"/>
                <a:gd name="connsiteY3" fmla="*/ 803910 h 1303020"/>
                <a:gd name="connsiteX0" fmla="*/ 3362327 w 3362327"/>
                <a:gd name="connsiteY0" fmla="*/ 0 h 1303020"/>
                <a:gd name="connsiteX1" fmla="*/ 3362327 w 3362327"/>
                <a:gd name="connsiteY1" fmla="*/ 1303020 h 1303020"/>
                <a:gd name="connsiteX2" fmla="*/ 1907 w 3362327"/>
                <a:gd name="connsiteY2" fmla="*/ 1303020 h 1303020"/>
                <a:gd name="connsiteX3" fmla="*/ 0 w 3362327"/>
                <a:gd name="connsiteY3" fmla="*/ 778250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327" h="1303020">
                  <a:moveTo>
                    <a:pt x="3362327" y="0"/>
                  </a:moveTo>
                  <a:lnTo>
                    <a:pt x="3362327" y="1303020"/>
                  </a:lnTo>
                  <a:lnTo>
                    <a:pt x="1907" y="1303020"/>
                  </a:lnTo>
                  <a:cubicBezTo>
                    <a:pt x="1271" y="1128097"/>
                    <a:pt x="636" y="953173"/>
                    <a:pt x="0" y="77825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 rot="16200000" flipH="1">
              <a:off x="9704050" y="2737561"/>
              <a:ext cx="26718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5" name="Line 56"/>
            <p:cNvSpPr>
              <a:spLocks noChangeShapeType="1"/>
            </p:cNvSpPr>
            <p:nvPr/>
          </p:nvSpPr>
          <p:spPr bwMode="auto">
            <a:xfrm rot="16200000" flipH="1">
              <a:off x="9696376" y="1520847"/>
              <a:ext cx="302481" cy="0"/>
            </a:xfrm>
            <a:prstGeom prst="line">
              <a:avLst/>
            </a:prstGeom>
            <a:noFill/>
            <a:ln w="31750" cap="rnd">
              <a:solidFill>
                <a:srgbClr val="CC00CC"/>
              </a:solidFill>
              <a:round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0" name="Line 56"/>
            <p:cNvSpPr>
              <a:spLocks noChangeShapeType="1"/>
            </p:cNvSpPr>
            <p:nvPr/>
          </p:nvSpPr>
          <p:spPr bwMode="auto">
            <a:xfrm rot="16200000" flipH="1">
              <a:off x="7539833" y="3056454"/>
              <a:ext cx="853619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1" name="Line 77"/>
            <p:cNvSpPr>
              <a:spLocks noChangeShapeType="1"/>
            </p:cNvSpPr>
            <p:nvPr/>
          </p:nvSpPr>
          <p:spPr bwMode="auto">
            <a:xfrm rot="16200000">
              <a:off x="8555667" y="2920138"/>
              <a:ext cx="0" cy="623415"/>
            </a:xfrm>
            <a:prstGeom prst="line">
              <a:avLst/>
            </a:prstGeom>
            <a:noFill/>
            <a:ln w="317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2" name="Line 35"/>
            <p:cNvSpPr>
              <a:spLocks noChangeShapeType="1"/>
            </p:cNvSpPr>
            <p:nvPr/>
          </p:nvSpPr>
          <p:spPr bwMode="auto">
            <a:xfrm>
              <a:off x="8763887" y="3480893"/>
              <a:ext cx="340162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7966641" y="3480893"/>
              <a:ext cx="373012" cy="49311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31750" cap="rnd" cmpd="sng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7" name="Line 41"/>
            <p:cNvSpPr>
              <a:spLocks noChangeShapeType="1"/>
            </p:cNvSpPr>
            <p:nvPr/>
          </p:nvSpPr>
          <p:spPr bwMode="auto">
            <a:xfrm>
              <a:off x="9835797" y="4107029"/>
              <a:ext cx="0" cy="850653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8284734" y="2806684"/>
                  <a:ext cx="55293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84734" y="2806684"/>
                  <a:ext cx="552934" cy="400110"/>
                </a:xfrm>
                <a:prstGeom prst="rect">
                  <a:avLst/>
                </a:prstGeom>
                <a:blipFill>
                  <a:blip r:embed="rId2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9918904" y="1504533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120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18904" y="1504533"/>
                  <a:ext cx="813214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7463" r="-5224" b="-136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 bwMode="auto">
                <a:xfrm>
                  <a:off x="8176894" y="3592353"/>
                  <a:ext cx="8100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6894" y="3592353"/>
                  <a:ext cx="810012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7240681" y="2185408"/>
                  <a:ext cx="81321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0681" y="2185408"/>
                  <a:ext cx="813214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Line 56"/>
            <p:cNvSpPr>
              <a:spLocks noChangeShapeType="1"/>
            </p:cNvSpPr>
            <p:nvPr/>
          </p:nvSpPr>
          <p:spPr bwMode="auto">
            <a:xfrm rot="16200000" flipH="1">
              <a:off x="9709435" y="2222560"/>
              <a:ext cx="25641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9104050" y="2871155"/>
              <a:ext cx="891374" cy="1235875"/>
              <a:chOff x="8844970" y="1555562"/>
              <a:chExt cx="891374" cy="1235875"/>
            </a:xfrm>
          </p:grpSpPr>
          <p:sp>
            <p:nvSpPr>
              <p:cNvPr id="137" name="Oval 5"/>
              <p:cNvSpPr>
                <a:spLocks noChangeArrowheads="1"/>
              </p:cNvSpPr>
              <p:nvPr/>
            </p:nvSpPr>
            <p:spPr bwMode="auto">
              <a:xfrm>
                <a:off x="9041838" y="1810489"/>
                <a:ext cx="694506" cy="705151"/>
              </a:xfrm>
              <a:prstGeom prst="ellipse">
                <a:avLst/>
              </a:prstGeom>
              <a:solidFill>
                <a:srgbClr val="FFFF99"/>
              </a:solidFill>
              <a:ln w="3175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" name="Line 6"/>
              <p:cNvSpPr>
                <a:spLocks noChangeShapeType="1"/>
              </p:cNvSpPr>
              <p:nvPr/>
            </p:nvSpPr>
            <p:spPr bwMode="auto">
              <a:xfrm>
                <a:off x="9242807" y="1932735"/>
                <a:ext cx="1367" cy="457676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9" name="Line 7"/>
              <p:cNvSpPr>
                <a:spLocks noChangeShapeType="1"/>
              </p:cNvSpPr>
              <p:nvPr/>
            </p:nvSpPr>
            <p:spPr bwMode="auto">
              <a:xfrm>
                <a:off x="9253745" y="2251767"/>
                <a:ext cx="340417" cy="198277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0" name="Line 8"/>
              <p:cNvSpPr>
                <a:spLocks noChangeShapeType="1"/>
              </p:cNvSpPr>
              <p:nvPr/>
            </p:nvSpPr>
            <p:spPr bwMode="auto">
              <a:xfrm flipV="1">
                <a:off x="9255112" y="1874594"/>
                <a:ext cx="322645" cy="199768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1" name="Line 11"/>
              <p:cNvSpPr>
                <a:spLocks noChangeShapeType="1"/>
              </p:cNvSpPr>
              <p:nvPr/>
            </p:nvSpPr>
            <p:spPr bwMode="auto">
              <a:xfrm flipV="1">
                <a:off x="9578428" y="1555562"/>
                <a:ext cx="0" cy="324994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2" name="Line 9"/>
              <p:cNvSpPr>
                <a:spLocks noChangeShapeType="1"/>
              </p:cNvSpPr>
              <p:nvPr/>
            </p:nvSpPr>
            <p:spPr bwMode="auto">
              <a:xfrm flipV="1">
                <a:off x="8844970" y="2159336"/>
                <a:ext cx="385533" cy="0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3" name="Line 10"/>
              <p:cNvSpPr>
                <a:spLocks noChangeShapeType="1"/>
              </p:cNvSpPr>
              <p:nvPr/>
            </p:nvSpPr>
            <p:spPr bwMode="auto">
              <a:xfrm rot="10800000" flipV="1">
                <a:off x="9578430" y="2463328"/>
                <a:ext cx="0" cy="328109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084744" y="3931265"/>
                  <a:ext cx="62869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LDR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5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4744" y="3931265"/>
                  <a:ext cx="628691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0680" b="-307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Freeform 55"/>
            <p:cNvSpPr>
              <a:spLocks/>
            </p:cNvSpPr>
            <p:nvPr/>
          </p:nvSpPr>
          <p:spPr bwMode="auto">
            <a:xfrm rot="16200000" flipH="1">
              <a:off x="7760948" y="4081995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789104" y="3831233"/>
              <a:ext cx="357946" cy="70112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>
              <a:off x="7501051" y="3687038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7496265" y="3842942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>
              <a:off x="11143691" y="3372546"/>
              <a:ext cx="360000" cy="223621"/>
              <a:chOff x="10894136" y="2594625"/>
              <a:chExt cx="360000" cy="223621"/>
            </a:xfrm>
          </p:grpSpPr>
          <p:sp>
            <p:nvSpPr>
              <p:cNvPr id="129" name="Line 66"/>
              <p:cNvSpPr>
                <a:spLocks noChangeShapeType="1"/>
              </p:cNvSpPr>
              <p:nvPr/>
            </p:nvSpPr>
            <p:spPr bwMode="auto">
              <a:xfrm rot="16200000" flipH="1">
                <a:off x="11074136" y="2414625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3" name="Line 67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95782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" name="Line 68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63706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6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11074136" y="2744863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407323" y="3126082"/>
                  <a:ext cx="66773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rPr>
                    <a:t>5</a:t>
                  </a: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 V</a:t>
                  </a: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07323" y="3126082"/>
                  <a:ext cx="667730" cy="707886"/>
                </a:xfrm>
                <a:prstGeom prst="rect">
                  <a:avLst/>
                </a:prstGeom>
                <a:blipFill>
                  <a:blip r:embed="rId7"/>
                  <a:stretch>
                    <a:fillRect b="-136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/>
            <p:cNvGrpSpPr/>
            <p:nvPr/>
          </p:nvGrpSpPr>
          <p:grpSpPr>
            <a:xfrm>
              <a:off x="9699671" y="2357681"/>
              <a:ext cx="276703" cy="248119"/>
              <a:chOff x="9459641" y="1651566"/>
              <a:chExt cx="276703" cy="248119"/>
            </a:xfrm>
          </p:grpSpPr>
          <p:sp>
            <p:nvSpPr>
              <p:cNvPr id="118" name="Isosceles Triangle 117"/>
              <p:cNvSpPr/>
              <p:nvPr/>
            </p:nvSpPr>
            <p:spPr>
              <a:xfrm flipV="1">
                <a:off x="9473532" y="1651566"/>
                <a:ext cx="248920" cy="21759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9459641" y="1899685"/>
                <a:ext cx="276703" cy="0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Arrow Connector 103"/>
            <p:cNvCxnSpPr/>
            <p:nvPr/>
          </p:nvCxnSpPr>
          <p:spPr>
            <a:xfrm>
              <a:off x="10011990" y="2406393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>
              <a:off x="10010229" y="2520390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/>
            <p:cNvGrpSpPr/>
            <p:nvPr/>
          </p:nvGrpSpPr>
          <p:grpSpPr>
            <a:xfrm>
              <a:off x="9675232" y="4953751"/>
              <a:ext cx="324000" cy="272845"/>
              <a:chOff x="9009284" y="4074487"/>
              <a:chExt cx="324000" cy="272845"/>
            </a:xfrm>
          </p:grpSpPr>
          <p:sp>
            <p:nvSpPr>
              <p:cNvPr id="114" name="Line 38"/>
              <p:cNvSpPr>
                <a:spLocks noChangeShapeType="1"/>
              </p:cNvSpPr>
              <p:nvPr/>
            </p:nvSpPr>
            <p:spPr bwMode="auto">
              <a:xfrm>
                <a:off x="9009284" y="4224196"/>
                <a:ext cx="324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" name="Line 39"/>
              <p:cNvSpPr>
                <a:spLocks noChangeShapeType="1"/>
              </p:cNvSpPr>
              <p:nvPr/>
            </p:nvSpPr>
            <p:spPr bwMode="auto">
              <a:xfrm>
                <a:off x="9072284" y="4285764"/>
                <a:ext cx="198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" name="Line 40"/>
              <p:cNvSpPr>
                <a:spLocks noChangeShapeType="1"/>
              </p:cNvSpPr>
              <p:nvPr/>
            </p:nvSpPr>
            <p:spPr bwMode="auto">
              <a:xfrm>
                <a:off x="9126284" y="4347332"/>
                <a:ext cx="90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" name="Line 41"/>
              <p:cNvSpPr>
                <a:spLocks noChangeShapeType="1"/>
              </p:cNvSpPr>
              <p:nvPr/>
            </p:nvSpPr>
            <p:spPr bwMode="auto">
              <a:xfrm>
                <a:off x="9171284" y="4074487"/>
                <a:ext cx="0" cy="149709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9" name="Freeform 55"/>
            <p:cNvSpPr>
              <a:spLocks/>
            </p:cNvSpPr>
            <p:nvPr/>
          </p:nvSpPr>
          <p:spPr bwMode="auto">
            <a:xfrm rot="16200000" flipH="1">
              <a:off x="7764123" y="2309455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7966640" y="1369606"/>
              <a:ext cx="3357311" cy="1998434"/>
            </a:xfrm>
            <a:custGeom>
              <a:avLst/>
              <a:gdLst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822960 h 19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850" h="1985010">
                  <a:moveTo>
                    <a:pt x="3371850" y="1985010"/>
                  </a:moveTo>
                  <a:lnTo>
                    <a:pt x="3371850" y="0"/>
                  </a:lnTo>
                  <a:lnTo>
                    <a:pt x="0" y="0"/>
                  </a:lnTo>
                  <a:lnTo>
                    <a:pt x="0" y="822960"/>
                  </a:lnTo>
                </a:path>
              </a:pathLst>
            </a:custGeom>
            <a:noFill/>
            <a:ln w="31750" cap="rnd"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2" name="Freeform 55"/>
            <p:cNvSpPr>
              <a:spLocks/>
            </p:cNvSpPr>
            <p:nvPr/>
          </p:nvSpPr>
          <p:spPr bwMode="auto">
            <a:xfrm flipH="1">
              <a:off x="8336585" y="3374373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3" name="Freeform 55"/>
            <p:cNvSpPr>
              <a:spLocks/>
            </p:cNvSpPr>
            <p:nvPr/>
          </p:nvSpPr>
          <p:spPr bwMode="auto">
            <a:xfrm rot="16260000" flipH="1">
              <a:off x="9632099" y="1774164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5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</a:t>
            </a:r>
            <a:r>
              <a:rPr lang="en-US" cap="none">
                <a:solidFill>
                  <a:srgbClr val="CC0000"/>
                </a:solidFill>
                <a:latin typeface="Tw Cen MT" panose="020B0602020104020603"/>
              </a:rPr>
              <a:t>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5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smtClean="0">
                <a:solidFill>
                  <a:srgbClr val="CC0000"/>
                </a:solidFill>
                <a:latin typeface="Tw Cen MT" panose="020B0602020104020603"/>
              </a:rPr>
              <a:t>18/19 S1 B1 (modified)</a:t>
            </a:r>
            <a:r>
              <a:rPr lang="en-US" sz="1050" b="0" i="0" smtClean="0">
                <a:solidFill>
                  <a:srgbClr val="CC0000"/>
                </a:solidFill>
                <a:latin typeface="Tw Cen MT" panose="020B0602020104020603"/>
              </a:rPr>
              <a:t>	</a:t>
            </a:r>
            <a:endParaRPr lang="en-US" sz="1050" b="0" i="0" dirty="0">
              <a:solidFill>
                <a:srgbClr val="CC0000"/>
              </a:solidFill>
              <a:latin typeface="Tw Cen MT" panose="020B0602020104020603"/>
            </a:endParaRPr>
          </a:p>
        </p:txBody>
      </p:sp>
      <p:sp>
        <p:nvSpPr>
          <p:cNvPr id="67" name="Oval Callout 66"/>
          <p:cNvSpPr/>
          <p:nvPr/>
        </p:nvSpPr>
        <p:spPr>
          <a:xfrm>
            <a:off x="3882057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38243" y="647558"/>
                <a:ext cx="9746449" cy="1252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42925" lvl="0" indent="-542925">
                  <a:spcAft>
                    <a:spcPts val="600"/>
                  </a:spcAft>
                  <a:defRPr/>
                </a:pPr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(b)	Given that the transistor has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DC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 of </a:t>
                </a:r>
                <a:r>
                  <a:rPr lang="en-SG" sz="24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100 and </a:t>
                </a:r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CE</m:t>
                        </m:r>
                        <m:d>
                          <m:dPr>
                            <m:ctrlPr>
                              <a:rPr lang="en-SG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SG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sat</m:t>
                            </m:r>
                          </m:e>
                        </m:d>
                      </m:sub>
                    </m:sSub>
                  </m:oMath>
                </a14:m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 of 0.2 </a:t>
                </a:r>
                <a:r>
                  <a:rPr lang="en-SG" sz="24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V, </a:t>
                </a:r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and the forward voltage of the LED is 1.8 V, calculate the minimum base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d>
                          <m:dPr>
                            <m:ctrlPr>
                              <a:rPr lang="en-SG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SG" sz="2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</m:d>
                      </m:sub>
                    </m:sSub>
                  </m:oMath>
                </a14:m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 to saturate the transistor.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43" y="647558"/>
                <a:ext cx="9746449" cy="1252138"/>
              </a:xfrm>
              <a:prstGeom prst="rect">
                <a:avLst/>
              </a:prstGeom>
              <a:blipFill>
                <a:blip r:embed="rId2"/>
                <a:stretch>
                  <a:fillRect l="-1001" t="-4369" b="-72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858564" y="1899696"/>
            <a:ext cx="5774714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</a:p>
          <a:p>
            <a:pPr marL="536575" marR="0" lvl="0" indent="-536575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When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the transistor is saturated,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63148" y="2770141"/>
                <a:ext cx="3235863" cy="56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CE</m:t>
                          </m:r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CE</m:t>
                          </m:r>
                          <m:d>
                            <m:d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sat</m:t>
                              </m:r>
                            </m:e>
                          </m:d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=0.2</m:t>
                      </m:r>
                      <m:r>
                        <a:rPr kumimoji="0" lang="en-SG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SG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V</m:t>
                      </m:r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48" y="2770141"/>
                <a:ext cx="3235863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7084744" y="1693163"/>
            <a:ext cx="4990309" cy="3856990"/>
            <a:chOff x="7084744" y="1369606"/>
            <a:chExt cx="4990309" cy="3856990"/>
          </a:xfrm>
        </p:grpSpPr>
        <p:sp>
          <p:nvSpPr>
            <p:cNvPr id="61" name="Freeform 60"/>
            <p:cNvSpPr/>
            <p:nvPr/>
          </p:nvSpPr>
          <p:spPr>
            <a:xfrm>
              <a:off x="7964805" y="3596639"/>
              <a:ext cx="3359146" cy="1354291"/>
            </a:xfrm>
            <a:custGeom>
              <a:avLst/>
              <a:gdLst>
                <a:gd name="connsiteX0" fmla="*/ 3360420 w 3360420"/>
                <a:gd name="connsiteY0" fmla="*/ 0 h 1303020"/>
                <a:gd name="connsiteX1" fmla="*/ 3360420 w 3360420"/>
                <a:gd name="connsiteY1" fmla="*/ 1303020 h 1303020"/>
                <a:gd name="connsiteX2" fmla="*/ 0 w 3360420"/>
                <a:gd name="connsiteY2" fmla="*/ 1303020 h 1303020"/>
                <a:gd name="connsiteX3" fmla="*/ 0 w 3360420"/>
                <a:gd name="connsiteY3" fmla="*/ 803910 h 1303020"/>
                <a:gd name="connsiteX0" fmla="*/ 3362327 w 3362327"/>
                <a:gd name="connsiteY0" fmla="*/ 0 h 1303020"/>
                <a:gd name="connsiteX1" fmla="*/ 3362327 w 3362327"/>
                <a:gd name="connsiteY1" fmla="*/ 1303020 h 1303020"/>
                <a:gd name="connsiteX2" fmla="*/ 1907 w 3362327"/>
                <a:gd name="connsiteY2" fmla="*/ 1303020 h 1303020"/>
                <a:gd name="connsiteX3" fmla="*/ 0 w 3362327"/>
                <a:gd name="connsiteY3" fmla="*/ 778250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327" h="1303020">
                  <a:moveTo>
                    <a:pt x="3362327" y="0"/>
                  </a:moveTo>
                  <a:lnTo>
                    <a:pt x="3362327" y="1303020"/>
                  </a:lnTo>
                  <a:lnTo>
                    <a:pt x="1907" y="1303020"/>
                  </a:lnTo>
                  <a:cubicBezTo>
                    <a:pt x="1271" y="1128097"/>
                    <a:pt x="636" y="953173"/>
                    <a:pt x="0" y="77825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Line 56"/>
            <p:cNvSpPr>
              <a:spLocks noChangeShapeType="1"/>
            </p:cNvSpPr>
            <p:nvPr/>
          </p:nvSpPr>
          <p:spPr bwMode="auto">
            <a:xfrm rot="16200000" flipH="1">
              <a:off x="9704050" y="2737561"/>
              <a:ext cx="26718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 rot="16200000" flipH="1">
              <a:off x="9696376" y="1520847"/>
              <a:ext cx="302481" cy="0"/>
            </a:xfrm>
            <a:prstGeom prst="line">
              <a:avLst/>
            </a:prstGeom>
            <a:noFill/>
            <a:ln w="31750" cap="rnd">
              <a:solidFill>
                <a:srgbClr val="CC00CC"/>
              </a:solidFill>
              <a:round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5" name="Line 56"/>
            <p:cNvSpPr>
              <a:spLocks noChangeShapeType="1"/>
            </p:cNvSpPr>
            <p:nvPr/>
          </p:nvSpPr>
          <p:spPr bwMode="auto">
            <a:xfrm rot="16200000" flipH="1">
              <a:off x="7539833" y="3056454"/>
              <a:ext cx="853619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0" name="Line 77"/>
            <p:cNvSpPr>
              <a:spLocks noChangeShapeType="1"/>
            </p:cNvSpPr>
            <p:nvPr/>
          </p:nvSpPr>
          <p:spPr bwMode="auto">
            <a:xfrm rot="16200000">
              <a:off x="8555667" y="2920138"/>
              <a:ext cx="0" cy="623415"/>
            </a:xfrm>
            <a:prstGeom prst="line">
              <a:avLst/>
            </a:prstGeom>
            <a:noFill/>
            <a:ln w="317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1" name="Line 35"/>
            <p:cNvSpPr>
              <a:spLocks noChangeShapeType="1"/>
            </p:cNvSpPr>
            <p:nvPr/>
          </p:nvSpPr>
          <p:spPr bwMode="auto">
            <a:xfrm>
              <a:off x="8763887" y="3480893"/>
              <a:ext cx="340162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7966641" y="3480893"/>
              <a:ext cx="373012" cy="49311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31750" cap="rnd" cmpd="sng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6" name="Line 41"/>
            <p:cNvSpPr>
              <a:spLocks noChangeShapeType="1"/>
            </p:cNvSpPr>
            <p:nvPr/>
          </p:nvSpPr>
          <p:spPr bwMode="auto">
            <a:xfrm>
              <a:off x="9835797" y="4107029"/>
              <a:ext cx="0" cy="850653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8284734" y="2806684"/>
                  <a:ext cx="55293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84734" y="2806684"/>
                  <a:ext cx="55293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 bwMode="auto">
                <a:xfrm>
                  <a:off x="9918904" y="1504533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120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18904" y="1504533"/>
                  <a:ext cx="813214" cy="707886"/>
                </a:xfrm>
                <a:prstGeom prst="rect">
                  <a:avLst/>
                </a:prstGeom>
                <a:blipFill>
                  <a:blip r:embed="rId11"/>
                  <a:stretch>
                    <a:fillRect l="-7463" r="-5224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8176894" y="3592353"/>
                  <a:ext cx="8100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6894" y="3592353"/>
                  <a:ext cx="810012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454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 bwMode="auto">
                <a:xfrm>
                  <a:off x="7240681" y="2185408"/>
                  <a:ext cx="81321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0681" y="2185408"/>
                  <a:ext cx="813214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Line 56"/>
            <p:cNvSpPr>
              <a:spLocks noChangeShapeType="1"/>
            </p:cNvSpPr>
            <p:nvPr/>
          </p:nvSpPr>
          <p:spPr bwMode="auto">
            <a:xfrm rot="16200000" flipH="1">
              <a:off x="9709435" y="2222560"/>
              <a:ext cx="25641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9104050" y="2871155"/>
              <a:ext cx="891374" cy="1235875"/>
              <a:chOff x="8844970" y="1555562"/>
              <a:chExt cx="891374" cy="1235875"/>
            </a:xfrm>
          </p:grpSpPr>
          <p:sp>
            <p:nvSpPr>
              <p:cNvPr id="136" name="Oval 5"/>
              <p:cNvSpPr>
                <a:spLocks noChangeArrowheads="1"/>
              </p:cNvSpPr>
              <p:nvPr/>
            </p:nvSpPr>
            <p:spPr bwMode="auto">
              <a:xfrm>
                <a:off x="9041838" y="1810489"/>
                <a:ext cx="694506" cy="705151"/>
              </a:xfrm>
              <a:prstGeom prst="ellipse">
                <a:avLst/>
              </a:prstGeom>
              <a:solidFill>
                <a:srgbClr val="FFFF99"/>
              </a:solidFill>
              <a:ln w="3175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7" name="Line 6"/>
              <p:cNvSpPr>
                <a:spLocks noChangeShapeType="1"/>
              </p:cNvSpPr>
              <p:nvPr/>
            </p:nvSpPr>
            <p:spPr bwMode="auto">
              <a:xfrm>
                <a:off x="9242807" y="1932735"/>
                <a:ext cx="1367" cy="457676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" name="Line 7"/>
              <p:cNvSpPr>
                <a:spLocks noChangeShapeType="1"/>
              </p:cNvSpPr>
              <p:nvPr/>
            </p:nvSpPr>
            <p:spPr bwMode="auto">
              <a:xfrm>
                <a:off x="9253745" y="2251767"/>
                <a:ext cx="340417" cy="198277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9" name="Line 8"/>
              <p:cNvSpPr>
                <a:spLocks noChangeShapeType="1"/>
              </p:cNvSpPr>
              <p:nvPr/>
            </p:nvSpPr>
            <p:spPr bwMode="auto">
              <a:xfrm flipV="1">
                <a:off x="9255112" y="1874594"/>
                <a:ext cx="322645" cy="199768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0" name="Line 11"/>
              <p:cNvSpPr>
                <a:spLocks noChangeShapeType="1"/>
              </p:cNvSpPr>
              <p:nvPr/>
            </p:nvSpPr>
            <p:spPr bwMode="auto">
              <a:xfrm flipV="1">
                <a:off x="9578428" y="1555562"/>
                <a:ext cx="0" cy="324994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1" name="Line 9"/>
              <p:cNvSpPr>
                <a:spLocks noChangeShapeType="1"/>
              </p:cNvSpPr>
              <p:nvPr/>
            </p:nvSpPr>
            <p:spPr bwMode="auto">
              <a:xfrm flipV="1">
                <a:off x="8844970" y="2159336"/>
                <a:ext cx="385533" cy="0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2" name="Line 10"/>
              <p:cNvSpPr>
                <a:spLocks noChangeShapeType="1"/>
              </p:cNvSpPr>
              <p:nvPr/>
            </p:nvSpPr>
            <p:spPr bwMode="auto">
              <a:xfrm rot="10800000" flipV="1">
                <a:off x="9578430" y="2463328"/>
                <a:ext cx="0" cy="328109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084744" y="3931265"/>
                  <a:ext cx="62869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LDR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4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4744" y="3931265"/>
                  <a:ext cx="628691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10680"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Freeform 55"/>
            <p:cNvSpPr>
              <a:spLocks/>
            </p:cNvSpPr>
            <p:nvPr/>
          </p:nvSpPr>
          <p:spPr bwMode="auto">
            <a:xfrm rot="16200000" flipH="1">
              <a:off x="7760948" y="4081995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7789104" y="3831233"/>
              <a:ext cx="357946" cy="70112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501051" y="3687038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7496265" y="3842942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/>
            <p:cNvGrpSpPr/>
            <p:nvPr/>
          </p:nvGrpSpPr>
          <p:grpSpPr>
            <a:xfrm>
              <a:off x="11143691" y="3372546"/>
              <a:ext cx="360000" cy="223621"/>
              <a:chOff x="10894136" y="2594625"/>
              <a:chExt cx="360000" cy="223621"/>
            </a:xfrm>
          </p:grpSpPr>
          <p:sp>
            <p:nvSpPr>
              <p:cNvPr id="123" name="Line 66"/>
              <p:cNvSpPr>
                <a:spLocks noChangeShapeType="1"/>
              </p:cNvSpPr>
              <p:nvPr/>
            </p:nvSpPr>
            <p:spPr bwMode="auto">
              <a:xfrm rot="16200000" flipH="1">
                <a:off x="11074136" y="2414625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9" name="Line 67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95782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3" name="Line 68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63706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5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11074136" y="2744863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407323" y="3126082"/>
                  <a:ext cx="66773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rPr>
                    <a:t>5</a:t>
                  </a: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 V</a:t>
                  </a: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1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07323" y="3126082"/>
                  <a:ext cx="667730" cy="707886"/>
                </a:xfrm>
                <a:prstGeom prst="rect">
                  <a:avLst/>
                </a:prstGeom>
                <a:blipFill>
                  <a:blip r:embed="rId15"/>
                  <a:stretch>
                    <a:fillRect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9699671" y="2357681"/>
              <a:ext cx="276703" cy="248119"/>
              <a:chOff x="9459641" y="1651566"/>
              <a:chExt cx="276703" cy="248119"/>
            </a:xfrm>
          </p:grpSpPr>
          <p:sp>
            <p:nvSpPr>
              <p:cNvPr id="117" name="Isosceles Triangle 116"/>
              <p:cNvSpPr/>
              <p:nvPr/>
            </p:nvSpPr>
            <p:spPr>
              <a:xfrm flipV="1">
                <a:off x="9473532" y="1651566"/>
                <a:ext cx="248920" cy="21759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>
                <a:off x="9459641" y="1899685"/>
                <a:ext cx="276703" cy="0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/>
            <p:cNvCxnSpPr/>
            <p:nvPr/>
          </p:nvCxnSpPr>
          <p:spPr>
            <a:xfrm>
              <a:off x="10011990" y="2406393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10010229" y="2520390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9675232" y="4953751"/>
              <a:ext cx="324000" cy="272845"/>
              <a:chOff x="9009284" y="4074487"/>
              <a:chExt cx="324000" cy="272845"/>
            </a:xfrm>
          </p:grpSpPr>
          <p:sp>
            <p:nvSpPr>
              <p:cNvPr id="113" name="Line 38"/>
              <p:cNvSpPr>
                <a:spLocks noChangeShapeType="1"/>
              </p:cNvSpPr>
              <p:nvPr/>
            </p:nvSpPr>
            <p:spPr bwMode="auto">
              <a:xfrm>
                <a:off x="9009284" y="4224196"/>
                <a:ext cx="324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4" name="Line 39"/>
              <p:cNvSpPr>
                <a:spLocks noChangeShapeType="1"/>
              </p:cNvSpPr>
              <p:nvPr/>
            </p:nvSpPr>
            <p:spPr bwMode="auto">
              <a:xfrm>
                <a:off x="9072284" y="4285764"/>
                <a:ext cx="198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" name="Line 40"/>
              <p:cNvSpPr>
                <a:spLocks noChangeShapeType="1"/>
              </p:cNvSpPr>
              <p:nvPr/>
            </p:nvSpPr>
            <p:spPr bwMode="auto">
              <a:xfrm>
                <a:off x="9126284" y="4347332"/>
                <a:ext cx="90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" name="Line 41"/>
              <p:cNvSpPr>
                <a:spLocks noChangeShapeType="1"/>
              </p:cNvSpPr>
              <p:nvPr/>
            </p:nvSpPr>
            <p:spPr bwMode="auto">
              <a:xfrm>
                <a:off x="9171284" y="4074487"/>
                <a:ext cx="0" cy="149709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8" name="Freeform 55"/>
            <p:cNvSpPr>
              <a:spLocks/>
            </p:cNvSpPr>
            <p:nvPr/>
          </p:nvSpPr>
          <p:spPr bwMode="auto">
            <a:xfrm rot="16200000" flipH="1">
              <a:off x="7764123" y="2309455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7966640" y="1369606"/>
              <a:ext cx="3357311" cy="1998434"/>
            </a:xfrm>
            <a:custGeom>
              <a:avLst/>
              <a:gdLst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822960 h 19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850" h="1985010">
                  <a:moveTo>
                    <a:pt x="3371850" y="1985010"/>
                  </a:moveTo>
                  <a:lnTo>
                    <a:pt x="3371850" y="0"/>
                  </a:lnTo>
                  <a:lnTo>
                    <a:pt x="0" y="0"/>
                  </a:lnTo>
                  <a:lnTo>
                    <a:pt x="0" y="822960"/>
                  </a:lnTo>
                </a:path>
              </a:pathLst>
            </a:custGeom>
            <a:noFill/>
            <a:ln w="31750" cap="rnd"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1" name="Freeform 55"/>
            <p:cNvSpPr>
              <a:spLocks/>
            </p:cNvSpPr>
            <p:nvPr/>
          </p:nvSpPr>
          <p:spPr bwMode="auto">
            <a:xfrm flipH="1">
              <a:off x="8336585" y="3374373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2" name="Freeform 55"/>
            <p:cNvSpPr>
              <a:spLocks/>
            </p:cNvSpPr>
            <p:nvPr/>
          </p:nvSpPr>
          <p:spPr bwMode="auto">
            <a:xfrm rot="16260000" flipH="1">
              <a:off x="9632099" y="1774164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84B19C-0E5F-4487-9ABB-1EE28AB6D217}"/>
                  </a:ext>
                </a:extLst>
              </p:cNvPr>
              <p:cNvSpPr txBox="1"/>
              <p:nvPr/>
            </p:nvSpPr>
            <p:spPr>
              <a:xfrm>
                <a:off x="583745" y="3309867"/>
                <a:ext cx="5592326" cy="25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68000" lvl="0" defTabSz="541338">
                  <a:lnSpc>
                    <a:spcPct val="13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SG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4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SG" sz="24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SG" sz="24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sat</m:t>
                          </m:r>
                          <m:r>
                            <a:rPr lang="en-SG" sz="24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0" lang="en-SG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809625" marR="0" lvl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CC</m:t>
                              </m:r>
                            </m:sub>
                          </m:sSub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LED</m:t>
                              </m:r>
                            </m:sub>
                          </m:sSub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CE</m:t>
                              </m:r>
                              <m:d>
                                <m:dPr>
                                  <m:ctrlPr>
                                    <a:rPr kumimoji="0" lang="en-SG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CC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SG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CC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sat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C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  <a:p>
                <a:pPr marL="809625" marR="0" lvl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5−1.8−0.2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0.12</m:t>
                          </m:r>
                        </m:den>
                      </m:f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=25 </m:t>
                      </m:r>
                      <m:r>
                        <m:rPr>
                          <m:sty m:val="p"/>
                        </m:rPr>
                        <a:rPr kumimoji="0" lang="en-SG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mA</m:t>
                      </m:r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84B19C-0E5F-4487-9ABB-1EE28AB6D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45" y="3309867"/>
                <a:ext cx="5592326" cy="25199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lang="en-US" cap="none">
                <a:solidFill>
                  <a:srgbClr val="CC0000"/>
                </a:solidFill>
                <a:latin typeface="Tw Cen MT" panose="020B0602020104020603"/>
              </a:rPr>
              <a:t>2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</a:t>
            </a:r>
            <a:r>
              <a:rPr lang="en-US" cap="none">
                <a:solidFill>
                  <a:srgbClr val="CC0000"/>
                </a:solidFill>
                <a:latin typeface="Tw Cen MT" panose="020B0602020104020603"/>
              </a:rPr>
              <a:t>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8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smtClean="0">
                <a:solidFill>
                  <a:srgbClr val="CC0000"/>
                </a:solidFill>
                <a:latin typeface="Tw Cen MT" panose="020B0602020104020603"/>
              </a:rPr>
              <a:t>18/19 S1 B1 (modified)</a:t>
            </a:r>
            <a:r>
              <a:rPr lang="en-US" sz="1050" b="0" i="0" smtClean="0">
                <a:solidFill>
                  <a:srgbClr val="CC0000"/>
                </a:solidFill>
                <a:latin typeface="Tw Cen MT" panose="020B0602020104020603"/>
              </a:rPr>
              <a:t>	</a:t>
            </a:r>
            <a:endParaRPr lang="en-US" sz="1050" b="0" i="0" dirty="0">
              <a:solidFill>
                <a:srgbClr val="CC0000"/>
              </a:solidFill>
              <a:latin typeface="Tw Cen MT" panose="020B0602020104020603"/>
            </a:endParaRPr>
          </a:p>
        </p:txBody>
      </p:sp>
      <p:pic>
        <p:nvPicPr>
          <p:cNvPr id="56" name="Picture 55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38236" y="647558"/>
                <a:ext cx="9746449" cy="1252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42925" marR="0" lvl="0" indent="-5429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(b)	Given that the transistor has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DC</m:t>
                        </m:r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of 100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CE</m:t>
                        </m:r>
                        <m:d>
                          <m:dPr>
                            <m:ctrlPr>
                              <a:rPr kumimoji="0" lang="en-SG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SG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sat</m:t>
                            </m:r>
                          </m:e>
                        </m:d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of 0.2 V, and the forward voltage of the LED is 1.8 V, calculate the minimum base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B</m:t>
                        </m:r>
                        <m:d>
                          <m:dPr>
                            <m:ctrlPr>
                              <a:rPr kumimoji="0" lang="en-SG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SG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min</m:t>
                            </m:r>
                          </m:e>
                        </m:d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to saturate the transistor.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36" y="647558"/>
                <a:ext cx="9746449" cy="1252138"/>
              </a:xfrm>
              <a:prstGeom prst="rect">
                <a:avLst/>
              </a:prstGeom>
              <a:blipFill>
                <a:blip r:embed="rId2"/>
                <a:stretch>
                  <a:fillRect l="-1001" t="-4369" b="-72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62277" y="2167989"/>
                <a:ext cx="3442208" cy="2953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B</m:t>
                          </m:r>
                          <m:d>
                            <m:d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</m:e>
                          </m:d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kumimoji="0" lang="en-SG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SG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sat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DC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SG" sz="24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990600" marR="0" lvl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25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kumimoji="0" lang="en-SG" sz="24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990600" marR="0" lvl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40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= 0.25 mA</a:t>
                </a:r>
                <a:endParaRPr kumimoji="0" lang="en-SG" sz="2400" b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990600" marR="0" lvl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250 </m:t>
                      </m:r>
                      <m:r>
                        <m:rPr>
                          <m:sty m:val="p"/>
                        </m:rPr>
                        <a:rPr kumimoji="0" lang="en-SG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μA</m:t>
                      </m:r>
                    </m:oMath>
                  </m:oMathPara>
                </a14:m>
                <a:endParaRPr kumimoji="0" lang="en-SG" sz="240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77" y="2167989"/>
                <a:ext cx="3442208" cy="2953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084744" y="1693163"/>
            <a:ext cx="4990309" cy="3856990"/>
            <a:chOff x="7084744" y="1369606"/>
            <a:chExt cx="4990309" cy="3856990"/>
          </a:xfrm>
        </p:grpSpPr>
        <p:sp>
          <p:nvSpPr>
            <p:cNvPr id="17" name="Freeform 16"/>
            <p:cNvSpPr/>
            <p:nvPr/>
          </p:nvSpPr>
          <p:spPr>
            <a:xfrm>
              <a:off x="7964805" y="3596639"/>
              <a:ext cx="3359146" cy="1354291"/>
            </a:xfrm>
            <a:custGeom>
              <a:avLst/>
              <a:gdLst>
                <a:gd name="connsiteX0" fmla="*/ 3360420 w 3360420"/>
                <a:gd name="connsiteY0" fmla="*/ 0 h 1303020"/>
                <a:gd name="connsiteX1" fmla="*/ 3360420 w 3360420"/>
                <a:gd name="connsiteY1" fmla="*/ 1303020 h 1303020"/>
                <a:gd name="connsiteX2" fmla="*/ 0 w 3360420"/>
                <a:gd name="connsiteY2" fmla="*/ 1303020 h 1303020"/>
                <a:gd name="connsiteX3" fmla="*/ 0 w 3360420"/>
                <a:gd name="connsiteY3" fmla="*/ 803910 h 1303020"/>
                <a:gd name="connsiteX0" fmla="*/ 3362327 w 3362327"/>
                <a:gd name="connsiteY0" fmla="*/ 0 h 1303020"/>
                <a:gd name="connsiteX1" fmla="*/ 3362327 w 3362327"/>
                <a:gd name="connsiteY1" fmla="*/ 1303020 h 1303020"/>
                <a:gd name="connsiteX2" fmla="*/ 1907 w 3362327"/>
                <a:gd name="connsiteY2" fmla="*/ 1303020 h 1303020"/>
                <a:gd name="connsiteX3" fmla="*/ 0 w 3362327"/>
                <a:gd name="connsiteY3" fmla="*/ 778250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327" h="1303020">
                  <a:moveTo>
                    <a:pt x="3362327" y="0"/>
                  </a:moveTo>
                  <a:lnTo>
                    <a:pt x="3362327" y="1303020"/>
                  </a:lnTo>
                  <a:lnTo>
                    <a:pt x="1907" y="1303020"/>
                  </a:lnTo>
                  <a:cubicBezTo>
                    <a:pt x="1271" y="1128097"/>
                    <a:pt x="636" y="953173"/>
                    <a:pt x="0" y="77825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1" name="Line 56"/>
            <p:cNvSpPr>
              <a:spLocks noChangeShapeType="1"/>
            </p:cNvSpPr>
            <p:nvPr/>
          </p:nvSpPr>
          <p:spPr bwMode="auto">
            <a:xfrm rot="16200000" flipH="1">
              <a:off x="9704050" y="2737561"/>
              <a:ext cx="26718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" name="Line 56"/>
            <p:cNvSpPr>
              <a:spLocks noChangeShapeType="1"/>
            </p:cNvSpPr>
            <p:nvPr/>
          </p:nvSpPr>
          <p:spPr bwMode="auto">
            <a:xfrm rot="16200000" flipH="1">
              <a:off x="9696376" y="1520847"/>
              <a:ext cx="302481" cy="0"/>
            </a:xfrm>
            <a:prstGeom prst="line">
              <a:avLst/>
            </a:prstGeom>
            <a:noFill/>
            <a:ln w="31750" cap="rnd">
              <a:solidFill>
                <a:srgbClr val="CC00CC"/>
              </a:solidFill>
              <a:round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3" name="Line 56"/>
            <p:cNvSpPr>
              <a:spLocks noChangeShapeType="1"/>
            </p:cNvSpPr>
            <p:nvPr/>
          </p:nvSpPr>
          <p:spPr bwMode="auto">
            <a:xfrm rot="16200000" flipH="1">
              <a:off x="7539833" y="3056454"/>
              <a:ext cx="853619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4" name="Line 77"/>
            <p:cNvSpPr>
              <a:spLocks noChangeShapeType="1"/>
            </p:cNvSpPr>
            <p:nvPr/>
          </p:nvSpPr>
          <p:spPr bwMode="auto">
            <a:xfrm rot="16200000">
              <a:off x="8555667" y="2920138"/>
              <a:ext cx="0" cy="623415"/>
            </a:xfrm>
            <a:prstGeom prst="line">
              <a:avLst/>
            </a:prstGeom>
            <a:noFill/>
            <a:ln w="317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5" name="Line 35"/>
            <p:cNvSpPr>
              <a:spLocks noChangeShapeType="1"/>
            </p:cNvSpPr>
            <p:nvPr/>
          </p:nvSpPr>
          <p:spPr bwMode="auto">
            <a:xfrm>
              <a:off x="8763887" y="3480893"/>
              <a:ext cx="340162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7" name="Freeform 36"/>
            <p:cNvSpPr>
              <a:spLocks/>
            </p:cNvSpPr>
            <p:nvPr/>
          </p:nvSpPr>
          <p:spPr bwMode="auto">
            <a:xfrm>
              <a:off x="7966641" y="3480893"/>
              <a:ext cx="373012" cy="49311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31750" cap="rnd" cmpd="sng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4" name="Line 41"/>
            <p:cNvSpPr>
              <a:spLocks noChangeShapeType="1"/>
            </p:cNvSpPr>
            <p:nvPr/>
          </p:nvSpPr>
          <p:spPr bwMode="auto">
            <a:xfrm>
              <a:off x="9835797" y="4107029"/>
              <a:ext cx="0" cy="850653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8284734" y="2806684"/>
                  <a:ext cx="55293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5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84734" y="2806684"/>
                  <a:ext cx="55293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 bwMode="auto">
                <a:xfrm>
                  <a:off x="9918904" y="1504533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120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18904" y="1504533"/>
                  <a:ext cx="813214" cy="707886"/>
                </a:xfrm>
                <a:prstGeom prst="rect">
                  <a:avLst/>
                </a:prstGeom>
                <a:blipFill>
                  <a:blip r:embed="rId11"/>
                  <a:stretch>
                    <a:fillRect l="-7463" r="-5224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 bwMode="auto">
                <a:xfrm>
                  <a:off x="8176894" y="3592353"/>
                  <a:ext cx="8100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6894" y="3592353"/>
                  <a:ext cx="810012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454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 bwMode="auto">
                <a:xfrm>
                  <a:off x="7240681" y="2185408"/>
                  <a:ext cx="81321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0681" y="2185408"/>
                  <a:ext cx="813214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Line 56"/>
            <p:cNvSpPr>
              <a:spLocks noChangeShapeType="1"/>
            </p:cNvSpPr>
            <p:nvPr/>
          </p:nvSpPr>
          <p:spPr bwMode="auto">
            <a:xfrm rot="16200000" flipH="1">
              <a:off x="9709435" y="2222560"/>
              <a:ext cx="25641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104050" y="2871155"/>
              <a:ext cx="891374" cy="1235875"/>
              <a:chOff x="8844970" y="1555562"/>
              <a:chExt cx="891374" cy="1235875"/>
            </a:xfrm>
          </p:grpSpPr>
          <p:sp>
            <p:nvSpPr>
              <p:cNvPr id="45" name="Oval 5"/>
              <p:cNvSpPr>
                <a:spLocks noChangeArrowheads="1"/>
              </p:cNvSpPr>
              <p:nvPr/>
            </p:nvSpPr>
            <p:spPr bwMode="auto">
              <a:xfrm>
                <a:off x="9041838" y="1810489"/>
                <a:ext cx="694506" cy="705151"/>
              </a:xfrm>
              <a:prstGeom prst="ellipse">
                <a:avLst/>
              </a:prstGeom>
              <a:solidFill>
                <a:srgbClr val="FFFF99"/>
              </a:solidFill>
              <a:ln w="3175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1" name="Line 6"/>
              <p:cNvSpPr>
                <a:spLocks noChangeShapeType="1"/>
              </p:cNvSpPr>
              <p:nvPr/>
            </p:nvSpPr>
            <p:spPr bwMode="auto">
              <a:xfrm>
                <a:off x="9242807" y="1932735"/>
                <a:ext cx="1367" cy="457676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3" name="Line 7"/>
              <p:cNvSpPr>
                <a:spLocks noChangeShapeType="1"/>
              </p:cNvSpPr>
              <p:nvPr/>
            </p:nvSpPr>
            <p:spPr bwMode="auto">
              <a:xfrm>
                <a:off x="9253745" y="2251767"/>
                <a:ext cx="340417" cy="198277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5" name="Line 8"/>
              <p:cNvSpPr>
                <a:spLocks noChangeShapeType="1"/>
              </p:cNvSpPr>
              <p:nvPr/>
            </p:nvSpPr>
            <p:spPr bwMode="auto">
              <a:xfrm flipV="1">
                <a:off x="9255112" y="1874594"/>
                <a:ext cx="322645" cy="199768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9" name="Line 11"/>
              <p:cNvSpPr>
                <a:spLocks noChangeShapeType="1"/>
              </p:cNvSpPr>
              <p:nvPr/>
            </p:nvSpPr>
            <p:spPr bwMode="auto">
              <a:xfrm flipV="1">
                <a:off x="9578428" y="1555562"/>
                <a:ext cx="0" cy="324994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0" name="Line 9"/>
              <p:cNvSpPr>
                <a:spLocks noChangeShapeType="1"/>
              </p:cNvSpPr>
              <p:nvPr/>
            </p:nvSpPr>
            <p:spPr bwMode="auto">
              <a:xfrm flipV="1">
                <a:off x="8844970" y="2159336"/>
                <a:ext cx="385533" cy="0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1" name="Line 10"/>
              <p:cNvSpPr>
                <a:spLocks noChangeShapeType="1"/>
              </p:cNvSpPr>
              <p:nvPr/>
            </p:nvSpPr>
            <p:spPr bwMode="auto">
              <a:xfrm rot="10800000" flipV="1">
                <a:off x="9578430" y="2463328"/>
                <a:ext cx="0" cy="328109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084744" y="3931265"/>
                  <a:ext cx="62869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LDR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6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4744" y="3931265"/>
                  <a:ext cx="628691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10680"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Freeform 55"/>
            <p:cNvSpPr>
              <a:spLocks/>
            </p:cNvSpPr>
            <p:nvPr/>
          </p:nvSpPr>
          <p:spPr bwMode="auto">
            <a:xfrm rot="16200000" flipH="1">
              <a:off x="7760948" y="4081995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7789104" y="3831233"/>
              <a:ext cx="357946" cy="70112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7501051" y="3687038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7496265" y="3842942"/>
              <a:ext cx="247650" cy="2000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1143691" y="3372546"/>
              <a:ext cx="360000" cy="223621"/>
              <a:chOff x="10894136" y="2594625"/>
              <a:chExt cx="360000" cy="223621"/>
            </a:xfrm>
          </p:grpSpPr>
          <p:sp>
            <p:nvSpPr>
              <p:cNvPr id="69" name="Line 66"/>
              <p:cNvSpPr>
                <a:spLocks noChangeShapeType="1"/>
              </p:cNvSpPr>
              <p:nvPr/>
            </p:nvSpPr>
            <p:spPr bwMode="auto">
              <a:xfrm rot="16200000" flipH="1">
                <a:off x="11074136" y="2414625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0" name="Line 67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95782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1" name="Line 68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63706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2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11074136" y="2744863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407323" y="3126082"/>
                  <a:ext cx="66773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+mn-ea"/>
                      <a:cs typeface="+mn-cs"/>
                    </a:rPr>
                    <a:t>5</a:t>
                  </a: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 V</a:t>
                  </a: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0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07323" y="3126082"/>
                  <a:ext cx="667730" cy="707886"/>
                </a:xfrm>
                <a:prstGeom prst="rect">
                  <a:avLst/>
                </a:prstGeom>
                <a:blipFill>
                  <a:blip r:embed="rId15"/>
                  <a:stretch>
                    <a:fillRect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/>
            <p:cNvGrpSpPr/>
            <p:nvPr/>
          </p:nvGrpSpPr>
          <p:grpSpPr>
            <a:xfrm>
              <a:off x="9699671" y="2357681"/>
              <a:ext cx="276703" cy="248119"/>
              <a:chOff x="9459641" y="1651566"/>
              <a:chExt cx="276703" cy="248119"/>
            </a:xfrm>
          </p:grpSpPr>
          <p:sp>
            <p:nvSpPr>
              <p:cNvPr id="12" name="Isosceles Triangle 11"/>
              <p:cNvSpPr/>
              <p:nvPr/>
            </p:nvSpPr>
            <p:spPr>
              <a:xfrm flipV="1">
                <a:off x="9473532" y="1651566"/>
                <a:ext cx="248920" cy="21759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9459641" y="1899685"/>
                <a:ext cx="276703" cy="0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2" name="Straight Arrow Connector 131"/>
            <p:cNvCxnSpPr/>
            <p:nvPr/>
          </p:nvCxnSpPr>
          <p:spPr>
            <a:xfrm>
              <a:off x="10011990" y="2406393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10010229" y="2520390"/>
              <a:ext cx="157866" cy="14971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9675232" y="4953751"/>
              <a:ext cx="324000" cy="272845"/>
              <a:chOff x="9009284" y="4074487"/>
              <a:chExt cx="324000" cy="272845"/>
            </a:xfrm>
          </p:grpSpPr>
          <p:sp>
            <p:nvSpPr>
              <p:cNvPr id="61" name="Line 38"/>
              <p:cNvSpPr>
                <a:spLocks noChangeShapeType="1"/>
              </p:cNvSpPr>
              <p:nvPr/>
            </p:nvSpPr>
            <p:spPr bwMode="auto">
              <a:xfrm>
                <a:off x="9009284" y="4224196"/>
                <a:ext cx="324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" name="Line 39"/>
              <p:cNvSpPr>
                <a:spLocks noChangeShapeType="1"/>
              </p:cNvSpPr>
              <p:nvPr/>
            </p:nvSpPr>
            <p:spPr bwMode="auto">
              <a:xfrm>
                <a:off x="9072284" y="4285764"/>
                <a:ext cx="198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" name="Line 40"/>
              <p:cNvSpPr>
                <a:spLocks noChangeShapeType="1"/>
              </p:cNvSpPr>
              <p:nvPr/>
            </p:nvSpPr>
            <p:spPr bwMode="auto">
              <a:xfrm>
                <a:off x="9126284" y="4347332"/>
                <a:ext cx="90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" name="Line 41"/>
              <p:cNvSpPr>
                <a:spLocks noChangeShapeType="1"/>
              </p:cNvSpPr>
              <p:nvPr/>
            </p:nvSpPr>
            <p:spPr bwMode="auto">
              <a:xfrm>
                <a:off x="9171284" y="4074487"/>
                <a:ext cx="0" cy="149709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24" name="Freeform 55"/>
            <p:cNvSpPr>
              <a:spLocks/>
            </p:cNvSpPr>
            <p:nvPr/>
          </p:nvSpPr>
          <p:spPr bwMode="auto">
            <a:xfrm rot="16200000" flipH="1">
              <a:off x="7764123" y="2309455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966640" y="1369606"/>
              <a:ext cx="3357311" cy="1998434"/>
            </a:xfrm>
            <a:custGeom>
              <a:avLst/>
              <a:gdLst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822960 h 19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850" h="1985010">
                  <a:moveTo>
                    <a:pt x="3371850" y="1985010"/>
                  </a:moveTo>
                  <a:lnTo>
                    <a:pt x="3371850" y="0"/>
                  </a:lnTo>
                  <a:lnTo>
                    <a:pt x="0" y="0"/>
                  </a:lnTo>
                  <a:lnTo>
                    <a:pt x="0" y="822960"/>
                  </a:lnTo>
                </a:path>
              </a:pathLst>
            </a:custGeom>
            <a:noFill/>
            <a:ln w="31750" cap="rnd"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0" name="Freeform 55"/>
            <p:cNvSpPr>
              <a:spLocks/>
            </p:cNvSpPr>
            <p:nvPr/>
          </p:nvSpPr>
          <p:spPr bwMode="auto">
            <a:xfrm flipH="1">
              <a:off x="8336585" y="3374373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6" name="Freeform 55"/>
            <p:cNvSpPr>
              <a:spLocks/>
            </p:cNvSpPr>
            <p:nvPr/>
          </p:nvSpPr>
          <p:spPr bwMode="auto">
            <a:xfrm rot="16260000" flipH="1">
              <a:off x="9632099" y="1774164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5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lang="en-US" cap="none">
                <a:solidFill>
                  <a:srgbClr val="CC0000"/>
                </a:solidFill>
                <a:latin typeface="Tw Cen MT" panose="020B0602020104020603"/>
              </a:rPr>
              <a:t>3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</a:t>
            </a:r>
            <a:r>
              <a:rPr lang="en-US" cap="none">
                <a:solidFill>
                  <a:srgbClr val="CC0000"/>
                </a:solidFill>
                <a:latin typeface="Tw Cen MT" panose="020B0602020104020603"/>
              </a:rPr>
              <a:t>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8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smtClean="0">
                <a:solidFill>
                  <a:srgbClr val="CC0000"/>
                </a:solidFill>
                <a:latin typeface="Tw Cen MT" panose="020B0602020104020603"/>
              </a:rPr>
              <a:t>18/19 S1 B1 (modified)</a:t>
            </a:r>
            <a:r>
              <a:rPr lang="en-US" sz="1050" b="0" i="0" smtClean="0">
                <a:solidFill>
                  <a:srgbClr val="CC0000"/>
                </a:solidFill>
                <a:latin typeface="Tw Cen MT" panose="020B0602020104020603"/>
              </a:rPr>
              <a:t>	</a:t>
            </a:r>
            <a:endParaRPr lang="en-US" sz="1050" b="0" i="0" dirty="0">
              <a:solidFill>
                <a:srgbClr val="CC0000"/>
              </a:solidFill>
              <a:latin typeface="Tw Cen MT" panose="020B0602020104020603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2118" y="1899696"/>
            <a:ext cx="2104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</a:p>
        </p:txBody>
      </p:sp>
      <p:pic>
        <p:nvPicPr>
          <p:cNvPr id="56" name="Picture 55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5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0"/>
            <a:ext cx="9906000" cy="2330621"/>
          </a:xfrm>
        </p:spPr>
        <p:txBody>
          <a:bodyPr>
            <a:normAutofit/>
          </a:bodyPr>
          <a:lstStyle/>
          <a:p>
            <a:r>
              <a:rPr lang="en-SG" sz="8800" smtClean="0"/>
              <a:t>2017/18 S2</a:t>
            </a:r>
            <a:endParaRPr lang="en-SG" sz="8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3946" y="2330621"/>
            <a:ext cx="9906000" cy="1201124"/>
          </a:xfrm>
        </p:spPr>
        <p:txBody>
          <a:bodyPr>
            <a:normAutofit/>
          </a:bodyPr>
          <a:lstStyle/>
          <a:p>
            <a:r>
              <a:rPr lang="en-SG" sz="4000" cap="none" smtClean="0"/>
              <a:t>Modified Examination Questions</a:t>
            </a:r>
            <a:endParaRPr lang="en-SG" sz="4000" cap="none"/>
          </a:p>
        </p:txBody>
      </p:sp>
    </p:spTree>
    <p:extLst>
      <p:ext uri="{BB962C8B-B14F-4D97-AF65-F5344CB8AC3E}">
        <p14:creationId xmlns:p14="http://schemas.microsoft.com/office/powerpoint/2010/main" val="14971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8054474" y="2258981"/>
            <a:ext cx="3171245" cy="1215773"/>
          </a:xfrm>
          <a:custGeom>
            <a:avLst/>
            <a:gdLst>
              <a:gd name="connsiteX0" fmla="*/ 3093396 w 3093396"/>
              <a:gd name="connsiteY0" fmla="*/ 0 h 1527243"/>
              <a:gd name="connsiteX1" fmla="*/ 3093396 w 3093396"/>
              <a:gd name="connsiteY1" fmla="*/ 1527243 h 1527243"/>
              <a:gd name="connsiteX2" fmla="*/ 0 w 3093396"/>
              <a:gd name="connsiteY2" fmla="*/ 1527243 h 1527243"/>
              <a:gd name="connsiteX3" fmla="*/ 0 w 3093396"/>
              <a:gd name="connsiteY3" fmla="*/ 710120 h 1527243"/>
              <a:gd name="connsiteX0" fmla="*/ 3095289 w 3095289"/>
              <a:gd name="connsiteY0" fmla="*/ 0 h 1527243"/>
              <a:gd name="connsiteX1" fmla="*/ 3095289 w 3095289"/>
              <a:gd name="connsiteY1" fmla="*/ 1527243 h 1527243"/>
              <a:gd name="connsiteX2" fmla="*/ 1893 w 3095289"/>
              <a:gd name="connsiteY2" fmla="*/ 1527243 h 1527243"/>
              <a:gd name="connsiteX3" fmla="*/ 0 w 3095289"/>
              <a:gd name="connsiteY3" fmla="*/ 757512 h 1527243"/>
              <a:gd name="connsiteX0" fmla="*/ 3093430 w 3095289"/>
              <a:gd name="connsiteY0" fmla="*/ 0 h 2150675"/>
              <a:gd name="connsiteX1" fmla="*/ 3095289 w 3095289"/>
              <a:gd name="connsiteY1" fmla="*/ 2150675 h 2150675"/>
              <a:gd name="connsiteX2" fmla="*/ 1893 w 3095289"/>
              <a:gd name="connsiteY2" fmla="*/ 2150675 h 2150675"/>
              <a:gd name="connsiteX3" fmla="*/ 0 w 3095289"/>
              <a:gd name="connsiteY3" fmla="*/ 1380944 h 215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289" h="2150675">
                <a:moveTo>
                  <a:pt x="3093430" y="0"/>
                </a:moveTo>
                <a:cubicBezTo>
                  <a:pt x="3094050" y="716892"/>
                  <a:pt x="3094669" y="1433783"/>
                  <a:pt x="3095289" y="2150675"/>
                </a:cubicBezTo>
                <a:lnTo>
                  <a:pt x="1893" y="2150675"/>
                </a:lnTo>
                <a:lnTo>
                  <a:pt x="0" y="1380944"/>
                </a:lnTo>
              </a:path>
            </a:pathLst>
          </a:custGeom>
          <a:noFill/>
          <a:ln w="317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173085" y="621462"/>
                <a:ext cx="49253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4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Given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CE</m:t>
                        </m:r>
                      </m:sub>
                    </m:sSub>
                    <m:r>
                      <a:rPr kumimoji="0" lang="en-SG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 </m:t>
                    </m:r>
                    <m:r>
                      <m:rPr>
                        <m:sty m:val="p"/>
                      </m:rPr>
                      <a:rPr kumimoji="0" lang="en-SG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V</m:t>
                    </m:r>
                    <m:r>
                      <a:rPr kumimoji="0" lang="en-SG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SG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calculate</m:t>
                    </m:r>
                    <m:r>
                      <a:rPr kumimoji="0" lang="en-SG" sz="24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SG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24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DC</m:t>
                        </m:r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.</a:t>
                </a:r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85" y="621462"/>
                <a:ext cx="4925373" cy="461665"/>
              </a:xfrm>
              <a:prstGeom prst="rect">
                <a:avLst/>
              </a:prstGeom>
              <a:blipFill>
                <a:blip r:embed="rId2"/>
                <a:stretch>
                  <a:fillRect l="-1856" t="-10526" b="-289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193405" y="1105508"/>
                <a:ext cx="2347745" cy="1402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400" b="0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Solution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B</m:t>
                          </m:r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BB</m:t>
                              </m:r>
                            </m:sub>
                          </m:sSub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05" y="1105508"/>
                <a:ext cx="2347745" cy="1402372"/>
              </a:xfrm>
              <a:prstGeom prst="rect">
                <a:avLst/>
              </a:prstGeom>
              <a:blipFill>
                <a:blip r:embed="rId3"/>
                <a:stretch>
                  <a:fillRect l="-4156" t="-347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 bwMode="auto">
              <a:xfrm>
                <a:off x="9846126" y="971367"/>
                <a:ext cx="82518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 anchor="t" anchorCtr="0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kumimoji="0" lang="en-SG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200</a:t>
                </a:r>
                <a:r>
                  <a: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 </a:t>
                </a:r>
                <a:r>
                  <a:rPr kumimoji="0" lang="el-GR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Ω</a:t>
                </a:r>
                <a:endParaRPr kumimoji="0" lang="en-SG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46126" y="971367"/>
                <a:ext cx="825185" cy="707886"/>
              </a:xfrm>
              <a:prstGeom prst="rect">
                <a:avLst/>
              </a:prstGeom>
              <a:blipFill>
                <a:blip r:embed="rId4"/>
                <a:stretch>
                  <a:fillRect l="-7353" r="-3676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1050594" y="2030101"/>
            <a:ext cx="360000" cy="223621"/>
            <a:chOff x="11048054" y="2448034"/>
            <a:chExt cx="360000" cy="223621"/>
          </a:xfrm>
        </p:grpSpPr>
        <p:sp>
          <p:nvSpPr>
            <p:cNvPr id="74" name="Line 66"/>
            <p:cNvSpPr>
              <a:spLocks noChangeShapeType="1"/>
            </p:cNvSpPr>
            <p:nvPr/>
          </p:nvSpPr>
          <p:spPr bwMode="auto">
            <a:xfrm rot="16200000" flipH="1">
              <a:off x="11228054" y="2268034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5" name="Line 67"/>
            <p:cNvSpPr>
              <a:spLocks noChangeShapeType="1"/>
            </p:cNvSpPr>
            <p:nvPr/>
          </p:nvSpPr>
          <p:spPr bwMode="auto">
            <a:xfrm rot="16200000" flipH="1">
              <a:off x="11228054" y="2449191"/>
              <a:ext cx="0" cy="14676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6" name="Line 68"/>
            <p:cNvSpPr>
              <a:spLocks noChangeShapeType="1"/>
            </p:cNvSpPr>
            <p:nvPr/>
          </p:nvSpPr>
          <p:spPr bwMode="auto">
            <a:xfrm rot="16200000" flipH="1">
              <a:off x="11228054" y="2417115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7" name="Line 69"/>
            <p:cNvSpPr>
              <a:spLocks noChangeShapeType="1"/>
            </p:cNvSpPr>
            <p:nvPr/>
          </p:nvSpPr>
          <p:spPr bwMode="auto">
            <a:xfrm rot="16200000" flipH="1">
              <a:off x="11228054" y="2598272"/>
              <a:ext cx="0" cy="14676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78" name="Line 56"/>
          <p:cNvSpPr>
            <a:spLocks noChangeShapeType="1"/>
          </p:cNvSpPr>
          <p:nvPr/>
        </p:nvSpPr>
        <p:spPr bwMode="auto">
          <a:xfrm rot="16200000" flipH="1">
            <a:off x="9624808" y="1676393"/>
            <a:ext cx="234127" cy="0"/>
          </a:xfrm>
          <a:prstGeom prst="line">
            <a:avLst/>
          </a:prstGeom>
          <a:noFill/>
          <a:ln w="31750" cap="rnd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3" name="Freeform 36"/>
          <p:cNvSpPr>
            <a:spLocks/>
          </p:cNvSpPr>
          <p:nvPr/>
        </p:nvSpPr>
        <p:spPr bwMode="auto">
          <a:xfrm>
            <a:off x="8054474" y="2421373"/>
            <a:ext cx="339319" cy="395239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31750" cap="rnd" cmpd="sng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78525" y="2821672"/>
            <a:ext cx="360000" cy="223619"/>
            <a:chOff x="7909331" y="3164572"/>
            <a:chExt cx="360000" cy="223619"/>
          </a:xfrm>
        </p:grpSpPr>
        <p:sp>
          <p:nvSpPr>
            <p:cNvPr id="89" name="Line 45"/>
            <p:cNvSpPr>
              <a:spLocks noChangeShapeType="1"/>
            </p:cNvSpPr>
            <p:nvPr/>
          </p:nvSpPr>
          <p:spPr bwMode="auto">
            <a:xfrm rot="5400000">
              <a:off x="8089331" y="298457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0" name="Line 46"/>
            <p:cNvSpPr>
              <a:spLocks noChangeShapeType="1"/>
            </p:cNvSpPr>
            <p:nvPr/>
          </p:nvSpPr>
          <p:spPr bwMode="auto">
            <a:xfrm rot="5400000">
              <a:off x="8089331" y="3165393"/>
              <a:ext cx="0" cy="14743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1" name="Line 47"/>
            <p:cNvSpPr>
              <a:spLocks noChangeShapeType="1"/>
            </p:cNvSpPr>
            <p:nvPr/>
          </p:nvSpPr>
          <p:spPr bwMode="auto">
            <a:xfrm rot="5400000">
              <a:off x="8089331" y="313365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2" name="Line 48"/>
            <p:cNvSpPr>
              <a:spLocks noChangeShapeType="1"/>
            </p:cNvSpPr>
            <p:nvPr/>
          </p:nvSpPr>
          <p:spPr bwMode="auto">
            <a:xfrm rot="5400000">
              <a:off x="8089331" y="3314473"/>
              <a:ext cx="0" cy="147436"/>
            </a:xfrm>
            <a:prstGeom prst="line">
              <a:avLst/>
            </a:prstGeom>
            <a:noFill/>
            <a:ln w="444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00" name="Text Box 78"/>
          <p:cNvSpPr txBox="1">
            <a:spLocks noChangeArrowheads="1"/>
          </p:cNvSpPr>
          <p:nvPr/>
        </p:nvSpPr>
        <p:spPr bwMode="auto">
          <a:xfrm>
            <a:off x="11401936" y="1925655"/>
            <a:ext cx="667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9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 V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0" name="Text Box 78"/>
          <p:cNvSpPr txBox="1">
            <a:spLocks noChangeArrowheads="1"/>
          </p:cNvSpPr>
          <p:nvPr/>
        </p:nvSpPr>
        <p:spPr bwMode="auto">
          <a:xfrm>
            <a:off x="7386812" y="2746313"/>
            <a:ext cx="628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3 V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3" name="Line 56"/>
          <p:cNvSpPr>
            <a:spLocks noChangeShapeType="1"/>
          </p:cNvSpPr>
          <p:nvPr/>
        </p:nvSpPr>
        <p:spPr bwMode="auto">
          <a:xfrm rot="16200000" flipH="1">
            <a:off x="9529755" y="3264927"/>
            <a:ext cx="424234" cy="0"/>
          </a:xfrm>
          <a:prstGeom prst="line">
            <a:avLst/>
          </a:prstGeom>
          <a:noFill/>
          <a:ln w="317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 bwMode="auto">
              <a:xfrm>
                <a:off x="8232791" y="1590133"/>
                <a:ext cx="80727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 anchor="t" anchorCtr="0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kumimoji="0" lang="en-SG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00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20</a:t>
                </a:r>
                <a:r>
                  <a: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 k</a:t>
                </a:r>
                <a:r>
                  <a:rPr kumimoji="0" lang="el-G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Ω</a:t>
                </a:r>
                <a:endParaRPr kumimoji="0" lang="en-SG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32791" y="1590133"/>
                <a:ext cx="807275" cy="707886"/>
              </a:xfrm>
              <a:prstGeom prst="rect">
                <a:avLst/>
              </a:prstGeom>
              <a:blipFill>
                <a:blip r:embed="rId5"/>
                <a:stretch>
                  <a:fillRect l="-8333" r="-5303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Line 56"/>
          <p:cNvSpPr>
            <a:spLocks noChangeShapeType="1"/>
          </p:cNvSpPr>
          <p:nvPr/>
        </p:nvSpPr>
        <p:spPr bwMode="auto">
          <a:xfrm flipH="1">
            <a:off x="8826503" y="2421372"/>
            <a:ext cx="161800" cy="0"/>
          </a:xfrm>
          <a:prstGeom prst="line">
            <a:avLst/>
          </a:prstGeom>
          <a:noFill/>
          <a:ln w="31750" cap="rnd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79127" y="3474755"/>
            <a:ext cx="324000" cy="272845"/>
            <a:chOff x="9009284" y="4074487"/>
            <a:chExt cx="324000" cy="272845"/>
          </a:xfrm>
        </p:grpSpPr>
        <p:sp>
          <p:nvSpPr>
            <p:cNvPr id="84" name="Line 38"/>
            <p:cNvSpPr>
              <a:spLocks noChangeShapeType="1"/>
            </p:cNvSpPr>
            <p:nvPr/>
          </p:nvSpPr>
          <p:spPr bwMode="auto">
            <a:xfrm>
              <a:off x="9009284" y="4224196"/>
              <a:ext cx="324000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5" name="Line 39"/>
            <p:cNvSpPr>
              <a:spLocks noChangeShapeType="1"/>
            </p:cNvSpPr>
            <p:nvPr/>
          </p:nvSpPr>
          <p:spPr bwMode="auto">
            <a:xfrm>
              <a:off x="9072284" y="4285764"/>
              <a:ext cx="198000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6" name="Line 40"/>
            <p:cNvSpPr>
              <a:spLocks noChangeShapeType="1"/>
            </p:cNvSpPr>
            <p:nvPr/>
          </p:nvSpPr>
          <p:spPr bwMode="auto">
            <a:xfrm>
              <a:off x="9126284" y="4347332"/>
              <a:ext cx="90000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93" name="Line 41"/>
            <p:cNvSpPr>
              <a:spLocks noChangeShapeType="1"/>
            </p:cNvSpPr>
            <p:nvPr/>
          </p:nvSpPr>
          <p:spPr bwMode="auto">
            <a:xfrm>
              <a:off x="9171284" y="4074487"/>
              <a:ext cx="0" cy="149709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008413" y="1817600"/>
            <a:ext cx="891374" cy="1235875"/>
            <a:chOff x="8438570" y="1991839"/>
            <a:chExt cx="891374" cy="1235875"/>
          </a:xfrm>
        </p:grpSpPr>
        <p:sp>
          <p:nvSpPr>
            <p:cNvPr id="66" name="Oval 5"/>
            <p:cNvSpPr>
              <a:spLocks noChangeArrowheads="1"/>
            </p:cNvSpPr>
            <p:nvPr/>
          </p:nvSpPr>
          <p:spPr bwMode="auto">
            <a:xfrm>
              <a:off x="8635438" y="2246766"/>
              <a:ext cx="694506" cy="705151"/>
            </a:xfrm>
            <a:prstGeom prst="ellipse">
              <a:avLst/>
            </a:prstGeom>
            <a:solidFill>
              <a:srgbClr val="FFFF99"/>
            </a:solidFill>
            <a:ln w="317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" name="Line 6"/>
            <p:cNvSpPr>
              <a:spLocks noChangeShapeType="1"/>
            </p:cNvSpPr>
            <p:nvPr/>
          </p:nvSpPr>
          <p:spPr bwMode="auto">
            <a:xfrm>
              <a:off x="8836407" y="2369012"/>
              <a:ext cx="1367" cy="457676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8" name="Line 7"/>
            <p:cNvSpPr>
              <a:spLocks noChangeShapeType="1"/>
            </p:cNvSpPr>
            <p:nvPr/>
          </p:nvSpPr>
          <p:spPr bwMode="auto">
            <a:xfrm>
              <a:off x="8847345" y="2688044"/>
              <a:ext cx="340417" cy="198277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9" name="Line 8"/>
            <p:cNvSpPr>
              <a:spLocks noChangeShapeType="1"/>
            </p:cNvSpPr>
            <p:nvPr/>
          </p:nvSpPr>
          <p:spPr bwMode="auto">
            <a:xfrm flipV="1">
              <a:off x="8848712" y="2310871"/>
              <a:ext cx="322645" cy="199768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9" name="Line 11"/>
            <p:cNvSpPr>
              <a:spLocks noChangeShapeType="1"/>
            </p:cNvSpPr>
            <p:nvPr/>
          </p:nvSpPr>
          <p:spPr bwMode="auto">
            <a:xfrm flipV="1">
              <a:off x="9172028" y="1991839"/>
              <a:ext cx="0" cy="324994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6" name="Line 9"/>
            <p:cNvSpPr>
              <a:spLocks noChangeShapeType="1"/>
            </p:cNvSpPr>
            <p:nvPr/>
          </p:nvSpPr>
          <p:spPr bwMode="auto">
            <a:xfrm flipV="1">
              <a:off x="8438570" y="2595613"/>
              <a:ext cx="385533" cy="0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7" name="Line 10"/>
            <p:cNvSpPr>
              <a:spLocks noChangeShapeType="1"/>
            </p:cNvSpPr>
            <p:nvPr/>
          </p:nvSpPr>
          <p:spPr bwMode="auto">
            <a:xfrm rot="10800000" flipV="1">
              <a:off x="9172030" y="2899605"/>
              <a:ext cx="0" cy="328109"/>
            </a:xfrm>
            <a:prstGeom prst="line">
              <a:avLst/>
            </a:prstGeom>
            <a:noFill/>
            <a:ln w="31750">
              <a:solidFill>
                <a:srgbClr val="000099"/>
              </a:solidFill>
              <a:round/>
              <a:headEnd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9739814" y="833120"/>
            <a:ext cx="1488504" cy="1173811"/>
          </a:xfrm>
          <a:custGeom>
            <a:avLst/>
            <a:gdLst>
              <a:gd name="connsiteX0" fmla="*/ 1493520 w 1493520"/>
              <a:gd name="connsiteY0" fmla="*/ 1497330 h 1497330"/>
              <a:gd name="connsiteX1" fmla="*/ 1493520 w 1493520"/>
              <a:gd name="connsiteY1" fmla="*/ 0 h 1497330"/>
              <a:gd name="connsiteX2" fmla="*/ 0 w 1493520"/>
              <a:gd name="connsiteY2" fmla="*/ 0 h 1497330"/>
              <a:gd name="connsiteX3" fmla="*/ 0 w 1493520"/>
              <a:gd name="connsiteY3" fmla="*/ 300990 h 1497330"/>
              <a:gd name="connsiteX0" fmla="*/ 1493520 w 1493520"/>
              <a:gd name="connsiteY0" fmla="*/ 1497330 h 1497330"/>
              <a:gd name="connsiteX1" fmla="*/ 1493520 w 1493520"/>
              <a:gd name="connsiteY1" fmla="*/ 0 h 1497330"/>
              <a:gd name="connsiteX2" fmla="*/ 0 w 1493520"/>
              <a:gd name="connsiteY2" fmla="*/ 0 h 1497330"/>
              <a:gd name="connsiteX3" fmla="*/ 0 w 1493520"/>
              <a:gd name="connsiteY3" fmla="*/ 390902 h 149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520" h="1497330">
                <a:moveTo>
                  <a:pt x="1493520" y="1497330"/>
                </a:moveTo>
                <a:lnTo>
                  <a:pt x="1493520" y="0"/>
                </a:lnTo>
                <a:lnTo>
                  <a:pt x="0" y="0"/>
                </a:lnTo>
                <a:lnTo>
                  <a:pt x="0" y="390902"/>
                </a:lnTo>
              </a:path>
            </a:pathLst>
          </a:custGeom>
          <a:noFill/>
          <a:ln w="31750" cap="rnd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0" name="Freeform 55"/>
          <p:cNvSpPr>
            <a:spLocks/>
          </p:cNvSpPr>
          <p:nvPr/>
        </p:nvSpPr>
        <p:spPr bwMode="auto">
          <a:xfrm rot="16200000" flipH="1">
            <a:off x="9536462" y="1240998"/>
            <a:ext cx="420406" cy="216257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chemeClr val="accent3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" name="Freeform 55"/>
          <p:cNvSpPr>
            <a:spLocks/>
          </p:cNvSpPr>
          <p:nvPr/>
        </p:nvSpPr>
        <p:spPr bwMode="auto">
          <a:xfrm flipH="1">
            <a:off x="8406097" y="2315149"/>
            <a:ext cx="420406" cy="216257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chemeClr val="accent3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0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2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S2 A8 (modified)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0053" y="2582434"/>
                <a:ext cx="1699266" cy="793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3−0.7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SG" sz="2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53" y="2582434"/>
                <a:ext cx="1699266" cy="793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540053" y="3449799"/>
                <a:ext cx="16992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=0.115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en-SG" sz="240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53" y="3449799"/>
                <a:ext cx="1699266" cy="461665"/>
              </a:xfrm>
              <a:prstGeom prst="rect">
                <a:avLst/>
              </a:prstGeom>
              <a:blipFill>
                <a:blip r:embed="rId7"/>
                <a:stretch>
                  <a:fillRect r="-35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202276" y="3967463"/>
                <a:ext cx="2347745" cy="997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CC</m:t>
                              </m:r>
                            </m:sub>
                          </m:sSub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76" y="3967463"/>
                <a:ext cx="2347745" cy="9975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38764" y="5028143"/>
                <a:ext cx="1280160" cy="793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9−5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den>
                      </m:f>
                    </m:oMath>
                  </m:oMathPara>
                </a14:m>
                <a:endParaRPr lang="en-SG" sz="240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764" y="5028143"/>
                <a:ext cx="1280160" cy="7936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538764" y="5901124"/>
                <a:ext cx="1280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=20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en-SG" sz="240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764" y="5901124"/>
                <a:ext cx="1280160" cy="461665"/>
              </a:xfrm>
              <a:prstGeom prst="rect">
                <a:avLst/>
              </a:prstGeom>
              <a:blipFill>
                <a:blip r:embed="rId10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104367" y="1509318"/>
                <a:ext cx="1667021" cy="99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DC</m:t>
                          </m:r>
                        </m:sub>
                      </m:sSub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SG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367" y="1509318"/>
                <a:ext cx="1667021" cy="9945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668320" y="2436553"/>
                <a:ext cx="1667021" cy="922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0.115</m:t>
                          </m:r>
                        </m:den>
                      </m:f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320" y="2436553"/>
                <a:ext cx="1667021" cy="9221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668320" y="3403695"/>
                <a:ext cx="1667021" cy="53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174</m:t>
                      </m:r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320" y="3403695"/>
                <a:ext cx="1667021" cy="5355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  <p:sp>
        <p:nvSpPr>
          <p:cNvPr id="54" name="Oval Callout 53"/>
          <p:cNvSpPr/>
          <p:nvPr/>
        </p:nvSpPr>
        <p:spPr>
          <a:xfrm>
            <a:off x="3882057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646613" y="664845"/>
            <a:ext cx="60269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marR="0" lvl="0" indent="-5365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AutoNum type="alphaLcParenBoth"/>
              <a:tabLst/>
              <a:defRPr/>
            </a:pP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Name the circuit and explain how it works.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193406" y="1202987"/>
                <a:ext cx="5774714" cy="370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200" b="0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Solution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200" dirty="0" smtClean="0">
                    <a:solidFill>
                      <a:srgbClr val="0000FF"/>
                    </a:solidFill>
                    <a:latin typeface="Cambria" panose="02040503050406030204" pitchFamily="18" charset="0"/>
                  </a:rPr>
                  <a:t>Moisture sensor</a:t>
                </a:r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circuit,</a:t>
                </a:r>
                <a:r>
                  <a:rPr kumimoji="0" lang="en-SG" sz="2200" b="0" i="0" u="none" strike="noStrike" kern="120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or moisture sensing circuit.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7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200" dirty="0" smtClean="0">
                    <a:solidFill>
                      <a:srgbClr val="0000C8"/>
                    </a:solidFill>
                    <a:latin typeface="Cambria" panose="02040503050406030204" pitchFamily="18" charset="0"/>
                  </a:rPr>
                  <a:t>When the moisture sensor is dry, its resistance is very high. Therefore, the current flowing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srgbClr val="0000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0000C8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200" b="0" i="1" smtClean="0">
                            <a:solidFill>
                              <a:srgbClr val="0000C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C8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and the voltage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C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SG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C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SG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C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C8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</a:t>
                </a:r>
                <a:r>
                  <a:rPr lang="en-SG" sz="2200" dirty="0" smtClean="0">
                    <a:solidFill>
                      <a:srgbClr val="0000C8"/>
                    </a:solidFill>
                    <a:latin typeface="Cambria" panose="02040503050406030204" pitchFamily="18" charset="0"/>
                  </a:rPr>
                  <a:t>are</a:t>
                </a:r>
                <a:r>
                  <a:rPr kumimoji="0" lang="en-SG" sz="2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C8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almost zero.</a:t>
                </a:r>
                <a:r>
                  <a:rPr kumimoji="0" lang="en-SG" sz="2200" b="0" i="0" u="none" strike="noStrike" kern="1200" cap="none" spc="0" normalizeH="0" noProof="0" dirty="0" smtClean="0">
                    <a:ln>
                      <a:noFill/>
                    </a:ln>
                    <a:solidFill>
                      <a:srgbClr val="0000C8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Hence, the transistor is turned off, and the LED is unlit.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200" baseline="0" dirty="0" smtClean="0">
                    <a:solidFill>
                      <a:srgbClr val="0000C8"/>
                    </a:solidFill>
                    <a:latin typeface="Cambria" panose="02040503050406030204" pitchFamily="18" charset="0"/>
                  </a:rPr>
                  <a:t>When the moisture sensor is wet, its resistance </a:t>
                </a:r>
                <a:r>
                  <a:rPr lang="en-SG" sz="2200" dirty="0" smtClean="0">
                    <a:solidFill>
                      <a:srgbClr val="0000C8"/>
                    </a:solidFill>
                    <a:latin typeface="Cambria" panose="02040503050406030204" pitchFamily="18" charset="0"/>
                  </a:rPr>
                  <a:t>decreases</a:t>
                </a:r>
                <a:r>
                  <a:rPr lang="en-SG" sz="2200" baseline="0" dirty="0" smtClean="0">
                    <a:solidFill>
                      <a:srgbClr val="0000C8"/>
                    </a:solidFill>
                    <a:latin typeface="Cambria" panose="02040503050406030204" pitchFamily="18" charset="0"/>
                  </a:rPr>
                  <a:t>. This</a:t>
                </a:r>
                <a:r>
                  <a:rPr lang="en-SG" sz="2200" dirty="0" smtClean="0">
                    <a:solidFill>
                      <a:srgbClr val="0000C8"/>
                    </a:solidFill>
                    <a:latin typeface="Cambria" panose="02040503050406030204" pitchFamily="18" charset="0"/>
                  </a:rPr>
                  <a:t> causes</a:t>
                </a:r>
                <a:r>
                  <a:rPr lang="en-SG" sz="2200" baseline="0" dirty="0" smtClean="0">
                    <a:solidFill>
                      <a:srgbClr val="0000C8"/>
                    </a:solidFill>
                    <a:latin typeface="Cambria" panose="02040503050406030204" pitchFamily="18" charset="0"/>
                  </a:rPr>
                  <a:t> the voltage</a:t>
                </a:r>
                <a:endParaRPr kumimoji="0" lang="en-SG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06" y="1202987"/>
                <a:ext cx="5774714" cy="3708708"/>
              </a:xfrm>
              <a:prstGeom prst="rect">
                <a:avLst/>
              </a:prstGeom>
              <a:blipFill>
                <a:blip r:embed="rId2"/>
                <a:stretch>
                  <a:fillRect l="-1373" t="-985" r="-2006" b="-26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331713" y="6331510"/>
            <a:ext cx="574535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of 3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5" name="Footer Placeholder 6"/>
          <p:cNvSpPr txBox="1">
            <a:spLocks/>
          </p:cNvSpPr>
          <p:nvPr/>
        </p:nvSpPr>
        <p:spPr>
          <a:xfrm>
            <a:off x="84451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S2 B1 (modified)</a:t>
            </a: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7036150" y="788392"/>
            <a:ext cx="5064226" cy="3856990"/>
            <a:chOff x="3540782" y="1517315"/>
            <a:chExt cx="5064226" cy="3856990"/>
          </a:xfrm>
        </p:grpSpPr>
        <p:sp>
          <p:nvSpPr>
            <p:cNvPr id="58" name="Freeform 57"/>
            <p:cNvSpPr/>
            <p:nvPr/>
          </p:nvSpPr>
          <p:spPr>
            <a:xfrm>
              <a:off x="4480906" y="3744348"/>
              <a:ext cx="3359146" cy="1354291"/>
            </a:xfrm>
            <a:custGeom>
              <a:avLst/>
              <a:gdLst>
                <a:gd name="connsiteX0" fmla="*/ 3360420 w 3360420"/>
                <a:gd name="connsiteY0" fmla="*/ 0 h 1303020"/>
                <a:gd name="connsiteX1" fmla="*/ 3360420 w 3360420"/>
                <a:gd name="connsiteY1" fmla="*/ 1303020 h 1303020"/>
                <a:gd name="connsiteX2" fmla="*/ 0 w 3360420"/>
                <a:gd name="connsiteY2" fmla="*/ 1303020 h 1303020"/>
                <a:gd name="connsiteX3" fmla="*/ 0 w 3360420"/>
                <a:gd name="connsiteY3" fmla="*/ 803910 h 1303020"/>
                <a:gd name="connsiteX0" fmla="*/ 3362327 w 3362327"/>
                <a:gd name="connsiteY0" fmla="*/ 0 h 1303020"/>
                <a:gd name="connsiteX1" fmla="*/ 3362327 w 3362327"/>
                <a:gd name="connsiteY1" fmla="*/ 1303020 h 1303020"/>
                <a:gd name="connsiteX2" fmla="*/ 1907 w 3362327"/>
                <a:gd name="connsiteY2" fmla="*/ 1303020 h 1303020"/>
                <a:gd name="connsiteX3" fmla="*/ 0 w 3362327"/>
                <a:gd name="connsiteY3" fmla="*/ 778250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327" h="1303020">
                  <a:moveTo>
                    <a:pt x="3362327" y="0"/>
                  </a:moveTo>
                  <a:lnTo>
                    <a:pt x="3362327" y="1303020"/>
                  </a:lnTo>
                  <a:lnTo>
                    <a:pt x="1907" y="1303020"/>
                  </a:lnTo>
                  <a:cubicBezTo>
                    <a:pt x="1271" y="1128097"/>
                    <a:pt x="636" y="953173"/>
                    <a:pt x="0" y="77825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6" name="Line 56"/>
            <p:cNvSpPr>
              <a:spLocks noChangeShapeType="1"/>
            </p:cNvSpPr>
            <p:nvPr/>
          </p:nvSpPr>
          <p:spPr bwMode="auto">
            <a:xfrm rot="16200000" flipH="1">
              <a:off x="6220151" y="2885270"/>
              <a:ext cx="26718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" name="Line 56"/>
            <p:cNvSpPr>
              <a:spLocks noChangeShapeType="1"/>
            </p:cNvSpPr>
            <p:nvPr/>
          </p:nvSpPr>
          <p:spPr bwMode="auto">
            <a:xfrm rot="16200000" flipH="1">
              <a:off x="6202952" y="1668556"/>
              <a:ext cx="302481" cy="0"/>
            </a:xfrm>
            <a:prstGeom prst="line">
              <a:avLst/>
            </a:prstGeom>
            <a:noFill/>
            <a:ln w="31750" cap="rnd">
              <a:solidFill>
                <a:srgbClr val="CC00CC"/>
              </a:solidFill>
              <a:round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8" name="Line 77"/>
            <p:cNvSpPr>
              <a:spLocks noChangeShapeType="1"/>
            </p:cNvSpPr>
            <p:nvPr/>
          </p:nvSpPr>
          <p:spPr bwMode="auto">
            <a:xfrm rot="16200000">
              <a:off x="5057914" y="3067847"/>
              <a:ext cx="0" cy="623415"/>
            </a:xfrm>
            <a:prstGeom prst="line">
              <a:avLst/>
            </a:prstGeom>
            <a:noFill/>
            <a:ln w="317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9" name="Line 35"/>
            <p:cNvSpPr>
              <a:spLocks noChangeShapeType="1"/>
            </p:cNvSpPr>
            <p:nvPr/>
          </p:nvSpPr>
          <p:spPr bwMode="auto">
            <a:xfrm>
              <a:off x="5279988" y="3628602"/>
              <a:ext cx="340162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0" name="Freeform 36"/>
            <p:cNvSpPr>
              <a:spLocks/>
            </p:cNvSpPr>
            <p:nvPr/>
          </p:nvSpPr>
          <p:spPr bwMode="auto">
            <a:xfrm>
              <a:off x="4482742" y="3628602"/>
              <a:ext cx="373012" cy="49311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31750" cap="rnd" cmpd="sng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" name="Line 41"/>
            <p:cNvSpPr>
              <a:spLocks noChangeShapeType="1"/>
            </p:cNvSpPr>
            <p:nvPr/>
          </p:nvSpPr>
          <p:spPr bwMode="auto">
            <a:xfrm>
              <a:off x="6351898" y="4254738"/>
              <a:ext cx="0" cy="850653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4786981" y="2954393"/>
                  <a:ext cx="55293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366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86981" y="2954393"/>
                  <a:ext cx="552934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 bwMode="auto">
                <a:xfrm>
                  <a:off x="6448859" y="1666096"/>
                  <a:ext cx="813214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 smtClean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330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48859" y="1666096"/>
                  <a:ext cx="813214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7463" r="-5224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 bwMode="auto">
                <a:xfrm>
                  <a:off x="4660800" y="3740062"/>
                  <a:ext cx="8100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60800" y="3740062"/>
                  <a:ext cx="810012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Line 56"/>
            <p:cNvSpPr>
              <a:spLocks noChangeShapeType="1"/>
            </p:cNvSpPr>
            <p:nvPr/>
          </p:nvSpPr>
          <p:spPr bwMode="auto">
            <a:xfrm rot="16200000" flipH="1">
              <a:off x="6225536" y="2370269"/>
              <a:ext cx="256418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620151" y="3018864"/>
              <a:ext cx="891374" cy="1235875"/>
              <a:chOff x="8844970" y="1555562"/>
              <a:chExt cx="891374" cy="1235875"/>
            </a:xfrm>
          </p:grpSpPr>
          <p:sp>
            <p:nvSpPr>
              <p:cNvPr id="156" name="Oval 5"/>
              <p:cNvSpPr>
                <a:spLocks noChangeArrowheads="1"/>
              </p:cNvSpPr>
              <p:nvPr/>
            </p:nvSpPr>
            <p:spPr bwMode="auto">
              <a:xfrm>
                <a:off x="9041838" y="1810489"/>
                <a:ext cx="694506" cy="705151"/>
              </a:xfrm>
              <a:prstGeom prst="ellipse">
                <a:avLst/>
              </a:prstGeom>
              <a:solidFill>
                <a:srgbClr val="FFFF99"/>
              </a:solidFill>
              <a:ln w="31750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7" name="Line 6"/>
              <p:cNvSpPr>
                <a:spLocks noChangeShapeType="1"/>
              </p:cNvSpPr>
              <p:nvPr/>
            </p:nvSpPr>
            <p:spPr bwMode="auto">
              <a:xfrm>
                <a:off x="9242807" y="1932735"/>
                <a:ext cx="1367" cy="457676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8" name="Line 7"/>
              <p:cNvSpPr>
                <a:spLocks noChangeShapeType="1"/>
              </p:cNvSpPr>
              <p:nvPr/>
            </p:nvSpPr>
            <p:spPr bwMode="auto">
              <a:xfrm>
                <a:off x="9253745" y="2251767"/>
                <a:ext cx="340417" cy="198277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9" name="Line 8"/>
              <p:cNvSpPr>
                <a:spLocks noChangeShapeType="1"/>
              </p:cNvSpPr>
              <p:nvPr/>
            </p:nvSpPr>
            <p:spPr bwMode="auto">
              <a:xfrm flipV="1">
                <a:off x="9255112" y="1874594"/>
                <a:ext cx="322645" cy="199768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0" name="Line 11"/>
              <p:cNvSpPr>
                <a:spLocks noChangeShapeType="1"/>
              </p:cNvSpPr>
              <p:nvPr/>
            </p:nvSpPr>
            <p:spPr bwMode="auto">
              <a:xfrm flipV="1">
                <a:off x="9578428" y="1555562"/>
                <a:ext cx="0" cy="324994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1" name="Line 9"/>
              <p:cNvSpPr>
                <a:spLocks noChangeShapeType="1"/>
              </p:cNvSpPr>
              <p:nvPr/>
            </p:nvSpPr>
            <p:spPr bwMode="auto">
              <a:xfrm flipV="1">
                <a:off x="8844970" y="2159336"/>
                <a:ext cx="385533" cy="0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2" name="Line 10"/>
              <p:cNvSpPr>
                <a:spLocks noChangeShapeType="1"/>
              </p:cNvSpPr>
              <p:nvPr/>
            </p:nvSpPr>
            <p:spPr bwMode="auto">
              <a:xfrm rot="10800000" flipV="1">
                <a:off x="9578430" y="2463328"/>
                <a:ext cx="0" cy="328109"/>
              </a:xfrm>
              <a:prstGeom prst="line">
                <a:avLst/>
              </a:prstGeom>
              <a:noFill/>
              <a:ln w="31750">
                <a:solidFill>
                  <a:srgbClr val="000099"/>
                </a:solidFill>
                <a:round/>
                <a:headEnd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49255" y="4120964"/>
                  <a:ext cx="62869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9255" y="4120964"/>
                  <a:ext cx="628691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Freeform 55"/>
            <p:cNvSpPr>
              <a:spLocks/>
            </p:cNvSpPr>
            <p:nvPr/>
          </p:nvSpPr>
          <p:spPr bwMode="auto">
            <a:xfrm rot="16200000" flipH="1">
              <a:off x="4277049" y="4229704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BB43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7659792" y="3520255"/>
              <a:ext cx="360000" cy="223621"/>
              <a:chOff x="10894136" y="2594625"/>
              <a:chExt cx="360000" cy="223621"/>
            </a:xfrm>
          </p:grpSpPr>
          <p:sp>
            <p:nvSpPr>
              <p:cNvPr id="152" name="Line 66"/>
              <p:cNvSpPr>
                <a:spLocks noChangeShapeType="1"/>
              </p:cNvSpPr>
              <p:nvPr/>
            </p:nvSpPr>
            <p:spPr bwMode="auto">
              <a:xfrm rot="16200000" flipH="1">
                <a:off x="11074136" y="2414625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3" name="Line 67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95782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4" name="Line 68"/>
              <p:cNvSpPr>
                <a:spLocks noChangeShapeType="1"/>
              </p:cNvSpPr>
              <p:nvPr/>
            </p:nvSpPr>
            <p:spPr bwMode="auto">
              <a:xfrm rot="16200000" flipH="1">
                <a:off x="11074136" y="2563706"/>
                <a:ext cx="0" cy="36000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5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11074136" y="2744863"/>
                <a:ext cx="0" cy="14676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937278" y="3273791"/>
                  <a:ext cx="66773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2000">
                      <a:solidFill>
                        <a:prstClr val="black"/>
                      </a:solidFill>
                    </a:rPr>
                    <a:t>9</a:t>
                  </a: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 V</a:t>
                  </a: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3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37278" y="3273791"/>
                  <a:ext cx="667730" cy="707886"/>
                </a:xfrm>
                <a:prstGeom prst="rect">
                  <a:avLst/>
                </a:prstGeom>
                <a:blipFill>
                  <a:blip r:embed="rId7"/>
                  <a:stretch>
                    <a:fillRect b="-136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Group 83"/>
            <p:cNvGrpSpPr/>
            <p:nvPr/>
          </p:nvGrpSpPr>
          <p:grpSpPr>
            <a:xfrm>
              <a:off x="6215772" y="2505390"/>
              <a:ext cx="276703" cy="248119"/>
              <a:chOff x="9459641" y="1651566"/>
              <a:chExt cx="276703" cy="248119"/>
            </a:xfrm>
            <a:solidFill>
              <a:srgbClr val="FF0000"/>
            </a:solidFill>
          </p:grpSpPr>
          <p:sp>
            <p:nvSpPr>
              <p:cNvPr id="150" name="Isosceles Triangle 149"/>
              <p:cNvSpPr/>
              <p:nvPr/>
            </p:nvSpPr>
            <p:spPr>
              <a:xfrm flipV="1">
                <a:off x="9473532" y="1651566"/>
                <a:ext cx="248920" cy="217590"/>
              </a:xfrm>
              <a:prstGeom prst="triangl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cxnSp>
            <p:nvCxnSpPr>
              <p:cNvPr id="151" name="Straight Connector 150"/>
              <p:cNvCxnSpPr/>
              <p:nvPr/>
            </p:nvCxnSpPr>
            <p:spPr>
              <a:xfrm>
                <a:off x="9459641" y="1899685"/>
                <a:ext cx="276703" cy="0"/>
              </a:xfrm>
              <a:prstGeom prst="line">
                <a:avLst/>
              </a:prstGeom>
              <a:grpFill/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/>
            <p:cNvCxnSpPr/>
            <p:nvPr/>
          </p:nvCxnSpPr>
          <p:spPr>
            <a:xfrm>
              <a:off x="6528091" y="2554102"/>
              <a:ext cx="157866" cy="1497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6526330" y="2668099"/>
              <a:ext cx="157866" cy="1497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6191333" y="5101460"/>
              <a:ext cx="324000" cy="272845"/>
              <a:chOff x="9009284" y="4074487"/>
              <a:chExt cx="324000" cy="272845"/>
            </a:xfrm>
          </p:grpSpPr>
          <p:sp>
            <p:nvSpPr>
              <p:cNvPr id="146" name="Line 38"/>
              <p:cNvSpPr>
                <a:spLocks noChangeShapeType="1"/>
              </p:cNvSpPr>
              <p:nvPr/>
            </p:nvSpPr>
            <p:spPr bwMode="auto">
              <a:xfrm>
                <a:off x="9009284" y="4224196"/>
                <a:ext cx="324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7" name="Line 39"/>
              <p:cNvSpPr>
                <a:spLocks noChangeShapeType="1"/>
              </p:cNvSpPr>
              <p:nvPr/>
            </p:nvSpPr>
            <p:spPr bwMode="auto">
              <a:xfrm>
                <a:off x="9072284" y="4285764"/>
                <a:ext cx="198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8" name="Line 40"/>
              <p:cNvSpPr>
                <a:spLocks noChangeShapeType="1"/>
              </p:cNvSpPr>
              <p:nvPr/>
            </p:nvSpPr>
            <p:spPr bwMode="auto">
              <a:xfrm>
                <a:off x="9126284" y="4347332"/>
                <a:ext cx="900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9" name="Line 41"/>
              <p:cNvSpPr>
                <a:spLocks noChangeShapeType="1"/>
              </p:cNvSpPr>
              <p:nvPr/>
            </p:nvSpPr>
            <p:spPr bwMode="auto">
              <a:xfrm>
                <a:off x="9171284" y="4074487"/>
                <a:ext cx="0" cy="149709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5" name="Freeform 104"/>
            <p:cNvSpPr/>
            <p:nvPr/>
          </p:nvSpPr>
          <p:spPr>
            <a:xfrm>
              <a:off x="4482741" y="1517315"/>
              <a:ext cx="3357311" cy="1998434"/>
            </a:xfrm>
            <a:custGeom>
              <a:avLst/>
              <a:gdLst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822960 h 1985010"/>
                <a:gd name="connsiteX0" fmla="*/ 3371850 w 3371850"/>
                <a:gd name="connsiteY0" fmla="*/ 1985010 h 1985010"/>
                <a:gd name="connsiteX1" fmla="*/ 3371850 w 3371850"/>
                <a:gd name="connsiteY1" fmla="*/ 0 h 1985010"/>
                <a:gd name="connsiteX2" fmla="*/ 0 w 3371850"/>
                <a:gd name="connsiteY2" fmla="*/ 0 h 1985010"/>
                <a:gd name="connsiteX3" fmla="*/ 0 w 3371850"/>
                <a:gd name="connsiteY3" fmla="*/ 447042 h 19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850" h="1985010">
                  <a:moveTo>
                    <a:pt x="3371850" y="1985010"/>
                  </a:moveTo>
                  <a:lnTo>
                    <a:pt x="3371850" y="0"/>
                  </a:lnTo>
                  <a:lnTo>
                    <a:pt x="0" y="0"/>
                  </a:lnTo>
                  <a:lnTo>
                    <a:pt x="0" y="447042"/>
                  </a:lnTo>
                </a:path>
              </a:pathLst>
            </a:custGeom>
            <a:noFill/>
            <a:ln w="31750" cap="rnd">
              <a:solidFill>
                <a:srgbClr val="CC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06" name="Freeform 55"/>
            <p:cNvSpPr>
              <a:spLocks/>
            </p:cNvSpPr>
            <p:nvPr/>
          </p:nvSpPr>
          <p:spPr bwMode="auto">
            <a:xfrm flipH="1">
              <a:off x="4852686" y="3522082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0" name="Freeform 55"/>
            <p:cNvSpPr>
              <a:spLocks/>
            </p:cNvSpPr>
            <p:nvPr/>
          </p:nvSpPr>
          <p:spPr bwMode="auto">
            <a:xfrm rot="16260000" flipH="1">
              <a:off x="6148200" y="1921873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540782" y="2946511"/>
              <a:ext cx="504000" cy="7200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21" name="Straight Connector 120"/>
            <p:cNvCxnSpPr>
              <a:stCxn id="124" idx="3"/>
              <a:endCxn id="124" idx="3"/>
            </p:cNvCxnSpPr>
            <p:nvPr/>
          </p:nvCxnSpPr>
          <p:spPr>
            <a:xfrm>
              <a:off x="4044782" y="309490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44782" y="3094187"/>
              <a:ext cx="441876" cy="164975"/>
              <a:chOff x="4044782" y="3099902"/>
              <a:chExt cx="441876" cy="164975"/>
            </a:xfrm>
          </p:grpSpPr>
          <p:sp>
            <p:nvSpPr>
              <p:cNvPr id="144" name="Arc 143"/>
              <p:cNvSpPr/>
              <p:nvPr/>
            </p:nvSpPr>
            <p:spPr>
              <a:xfrm>
                <a:off x="4181623" y="3113706"/>
                <a:ext cx="305035" cy="151171"/>
              </a:xfrm>
              <a:prstGeom prst="arc">
                <a:avLst>
                  <a:gd name="adj1" fmla="val 17550990"/>
                  <a:gd name="adj2" fmla="val 0"/>
                </a:avLst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45" name="Straight Connector 144"/>
              <p:cNvCxnSpPr/>
              <p:nvPr/>
            </p:nvCxnSpPr>
            <p:spPr>
              <a:xfrm>
                <a:off x="4044782" y="3099902"/>
                <a:ext cx="311990" cy="13804"/>
              </a:xfrm>
              <a:prstGeom prst="line">
                <a:avLst/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Rectangle 123"/>
            <p:cNvSpPr/>
            <p:nvPr/>
          </p:nvSpPr>
          <p:spPr>
            <a:xfrm>
              <a:off x="3540782" y="3058906"/>
              <a:ext cx="504000" cy="7200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25" name="Group 124"/>
            <p:cNvGrpSpPr/>
            <p:nvPr/>
          </p:nvGrpSpPr>
          <p:grpSpPr>
            <a:xfrm flipV="1">
              <a:off x="4044782" y="2815837"/>
              <a:ext cx="441876" cy="164975"/>
              <a:chOff x="4044782" y="3099902"/>
              <a:chExt cx="441876" cy="164975"/>
            </a:xfrm>
          </p:grpSpPr>
          <p:sp>
            <p:nvSpPr>
              <p:cNvPr id="132" name="Arc 131"/>
              <p:cNvSpPr/>
              <p:nvPr/>
            </p:nvSpPr>
            <p:spPr>
              <a:xfrm>
                <a:off x="4181623" y="3113706"/>
                <a:ext cx="305035" cy="151171"/>
              </a:xfrm>
              <a:prstGeom prst="arc">
                <a:avLst>
                  <a:gd name="adj1" fmla="val 17550990"/>
                  <a:gd name="adj2" fmla="val 0"/>
                </a:avLst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34" name="Straight Connector 133"/>
              <p:cNvCxnSpPr/>
              <p:nvPr/>
            </p:nvCxnSpPr>
            <p:spPr>
              <a:xfrm>
                <a:off x="4044782" y="3099902"/>
                <a:ext cx="311990" cy="13804"/>
              </a:xfrm>
              <a:prstGeom prst="line">
                <a:avLst/>
              </a:prstGeom>
              <a:ln w="22225" cap="rnd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Line 56"/>
            <p:cNvSpPr>
              <a:spLocks noChangeShapeType="1"/>
            </p:cNvSpPr>
            <p:nvPr/>
          </p:nvSpPr>
          <p:spPr bwMode="auto">
            <a:xfrm rot="16200000" flipH="1">
              <a:off x="4266677" y="3414906"/>
              <a:ext cx="432134" cy="0"/>
            </a:xfrm>
            <a:prstGeom prst="line">
              <a:avLst/>
            </a:prstGeom>
            <a:noFill/>
            <a:ln w="31750" cap="rnd">
              <a:solidFill>
                <a:srgbClr val="CC0099"/>
              </a:solidFill>
              <a:round/>
              <a:headEnd type="oval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 flipV="1">
              <a:off x="4480906" y="2384001"/>
              <a:ext cx="0" cy="479470"/>
            </a:xfrm>
            <a:prstGeom prst="line">
              <a:avLst/>
            </a:prstGeom>
            <a:ln w="31750" cap="rnd">
              <a:solidFill>
                <a:srgbClr val="CC0099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 bwMode="auto">
                <a:xfrm>
                  <a:off x="3756993" y="1955476"/>
                  <a:ext cx="813214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56993" y="1955476"/>
                  <a:ext cx="81321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Freeform 55"/>
            <p:cNvSpPr>
              <a:spLocks/>
            </p:cNvSpPr>
            <p:nvPr/>
          </p:nvSpPr>
          <p:spPr bwMode="auto">
            <a:xfrm rot="16200000" flipH="1">
              <a:off x="4280224" y="2065669"/>
              <a:ext cx="420406" cy="216257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751" y="2458103"/>
              <a:ext cx="326919" cy="41999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193405" y="4820319"/>
                <a:ext cx="1042094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:r>
                  <a:rPr lang="en-SG" sz="2200" smtClean="0">
                    <a:solidFill>
                      <a:srgbClr val="0000C8"/>
                    </a:solidFill>
                    <a:latin typeface="Cambria" panose="02040503050406030204" pitchFamily="18" charset="0"/>
                  </a:rPr>
                  <a:t>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i="1">
                            <a:solidFill>
                              <a:srgbClr val="0000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i="1">
                            <a:solidFill>
                              <a:srgbClr val="0000C8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200" i="1">
                            <a:solidFill>
                              <a:srgbClr val="0000C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SG" sz="2200">
                    <a:solidFill>
                      <a:srgbClr val="0000C8"/>
                    </a:solidFill>
                    <a:latin typeface="Cambria" panose="02040503050406030204" pitchFamily="18" charset="0"/>
                  </a:rPr>
                  <a:t> to increase. When the sensor is wet </a:t>
                </a:r>
                <a:r>
                  <a:rPr lang="en-SG" sz="2200" smtClean="0">
                    <a:solidFill>
                      <a:srgbClr val="0000C8"/>
                    </a:solidFill>
                    <a:latin typeface="Cambria Math" panose="02040503050406030204" pitchFamily="18" charset="0"/>
                  </a:rPr>
                  <a:t>enough, the transistor will be biased in the active region or even in the saturation region. Hence the LED is lit.</a:t>
                </a:r>
                <a:endParaRPr kumimoji="0" lang="en-SG" sz="2200" b="0" i="0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05" y="4820319"/>
                <a:ext cx="10420949" cy="769441"/>
              </a:xfrm>
              <a:prstGeom prst="rect">
                <a:avLst/>
              </a:prstGeom>
              <a:blipFill>
                <a:blip r:embed="rId10"/>
                <a:stretch>
                  <a:fillRect l="-761" t="-5556" b="-1507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1" y="96715"/>
            <a:ext cx="423241" cy="423241"/>
          </a:xfrm>
          <a:prstGeom prst="rect">
            <a:avLst/>
          </a:prstGeom>
        </p:spPr>
      </p:pic>
      <p:sp>
        <p:nvSpPr>
          <p:cNvPr id="63" name="Oval Callout 62"/>
          <p:cNvSpPr/>
          <p:nvPr/>
        </p:nvSpPr>
        <p:spPr>
          <a:xfrm>
            <a:off x="3882057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16c05727-aa75-4e4a-9b5f-8a80a1165891"/>
    <ds:schemaRef ds:uri="http://purl.org/dc/elements/1.1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397</Words>
  <Application>Microsoft Office PowerPoint</Application>
  <PresentationFormat>Widescreen</PresentationFormat>
  <Paragraphs>204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</vt:lpstr>
      <vt:lpstr>Cambria Math</vt:lpstr>
      <vt:lpstr>Times New Roman</vt:lpstr>
      <vt:lpstr>Trebuchet MS</vt:lpstr>
      <vt:lpstr>Tw Cen MT</vt:lpstr>
      <vt:lpstr>Circuit</vt:lpstr>
      <vt:lpstr>BJT &amp; Transducers</vt:lpstr>
      <vt:lpstr>2018/19 S1</vt:lpstr>
      <vt:lpstr>PowerPoint Presentation</vt:lpstr>
      <vt:lpstr>PowerPoint Presentation</vt:lpstr>
      <vt:lpstr>PowerPoint Presentation</vt:lpstr>
      <vt:lpstr>PowerPoint Presentation</vt:lpstr>
      <vt:lpstr>2017/18 S2</vt:lpstr>
      <vt:lpstr>PowerPoint Presentation</vt:lpstr>
      <vt:lpstr>PowerPoint Presentation</vt:lpstr>
      <vt:lpstr>PowerPoint Presentation</vt:lpstr>
      <vt:lpstr>PowerPoint Presentation</vt:lpstr>
      <vt:lpstr>2017/18 S1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2019-06-27T13:57:26Z</dcterms:created>
  <dcterms:modified xsi:type="dcterms:W3CDTF">2019-10-08T06:04:11Z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